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  <p:sldMasterId id="214748366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</p:sldIdLst>
  <p:sldSz cy="5143500" cx="9144000"/>
  <p:notesSz cx="6858000" cy="9144000"/>
  <p:embeddedFontLst>
    <p:embeddedFont>
      <p:font typeface="PT Sans Narrow"/>
      <p:regular r:id="rId40"/>
      <p:bold r:id="rId41"/>
    </p:embeddedFont>
    <p:embeddedFont>
      <p:font typeface="Open Sans"/>
      <p:regular r:id="rId42"/>
      <p:bold r:id="rId43"/>
      <p:italic r:id="rId44"/>
      <p:boldItalic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13" Type="http://schemas.openxmlformats.org/officeDocument/2006/relationships/slide" Target="slides/slide7.xml"/><Relationship Id="rId39" Type="http://schemas.openxmlformats.org/officeDocument/2006/relationships/slide" Target="slides/slide33.xml"/><Relationship Id="rId18" Type="http://schemas.openxmlformats.org/officeDocument/2006/relationships/slide" Target="slides/slide12.xml"/><Relationship Id="rId42" Type="http://schemas.openxmlformats.org/officeDocument/2006/relationships/font" Target="fonts/OpenSans-regular.fntdata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7" Type="http://schemas.openxmlformats.org/officeDocument/2006/relationships/customXml" Target="../customXml/item2.xml"/><Relationship Id="rId7" Type="http://schemas.openxmlformats.org/officeDocument/2006/relationships/slide" Target="slides/slide1.xml"/><Relationship Id="rId2" Type="http://schemas.openxmlformats.org/officeDocument/2006/relationships/viewProps" Target="viewProps.xml"/><Relationship Id="rId29" Type="http://schemas.openxmlformats.org/officeDocument/2006/relationships/slide" Target="slides/slide23.xml"/><Relationship Id="rId16" Type="http://schemas.openxmlformats.org/officeDocument/2006/relationships/slide" Target="slides/slide10.xml"/><Relationship Id="rId40" Type="http://schemas.openxmlformats.org/officeDocument/2006/relationships/font" Target="fonts/PTSansNarrow-regular.fntdata"/><Relationship Id="rId24" Type="http://schemas.openxmlformats.org/officeDocument/2006/relationships/slide" Target="slides/slide18.xml"/><Relationship Id="rId45" Type="http://schemas.openxmlformats.org/officeDocument/2006/relationships/font" Target="fonts/OpenSans-boldItalic.fntdata"/><Relationship Id="rId1" Type="http://schemas.openxmlformats.org/officeDocument/2006/relationships/theme" Target="theme/theme2.xml"/><Relationship Id="rId6" Type="http://schemas.openxmlformats.org/officeDocument/2006/relationships/notesMaster" Target="notesMasters/notesMaster1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36" Type="http://schemas.openxmlformats.org/officeDocument/2006/relationships/slide" Target="slides/slide30.xml"/><Relationship Id="rId44" Type="http://schemas.openxmlformats.org/officeDocument/2006/relationships/font" Target="fonts/OpenSans-italic.fntdata"/><Relationship Id="rId31" Type="http://schemas.openxmlformats.org/officeDocument/2006/relationships/slide" Target="slides/slide2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22" Type="http://schemas.openxmlformats.org/officeDocument/2006/relationships/slide" Target="slides/slide16.xml"/><Relationship Id="rId43" Type="http://schemas.openxmlformats.org/officeDocument/2006/relationships/font" Target="fonts/OpenSans-bold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14" Type="http://schemas.openxmlformats.org/officeDocument/2006/relationships/slide" Target="slides/slide8.xml"/><Relationship Id="rId48" Type="http://schemas.openxmlformats.org/officeDocument/2006/relationships/customXml" Target="../customXml/item3.xml"/><Relationship Id="rId8" Type="http://schemas.openxmlformats.org/officeDocument/2006/relationships/slide" Target="slides/slide2.xml"/><Relationship Id="rId3" Type="http://schemas.openxmlformats.org/officeDocument/2006/relationships/presProps" Target="presProps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38" Type="http://schemas.openxmlformats.org/officeDocument/2006/relationships/slide" Target="slides/slide32.xml"/><Relationship Id="rId46" Type="http://schemas.openxmlformats.org/officeDocument/2006/relationships/customXml" Target="../customXml/item1.xml"/><Relationship Id="rId20" Type="http://schemas.openxmlformats.org/officeDocument/2006/relationships/slide" Target="slides/slide14.xml"/><Relationship Id="rId41" Type="http://schemas.openxmlformats.org/officeDocument/2006/relationships/font" Target="fonts/PTSansNarrow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23d5fec279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23d5fec279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5e1d7f4019_0_5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15e1d7f4019_0_5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5e1d7f4019_0_5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15e1d7f4019_0_5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5e1d7f4019_0_5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8" name="Google Shape;238;g15e1d7f4019_0_5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5e1d7f4019_0_5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15e1d7f4019_0_5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5e1d7f4019_0_5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0" name="Google Shape;260;g15e1d7f4019_0_5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6e14ac9228_0_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16e14ac9228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6e14ac9228_0_2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16e14ac9228_0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16e14ac9228_0_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16e14ac9228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6e14ac9228_0_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16e14ac9228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15e1d7f4019_0_5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4" name="Google Shape;304;g15e1d7f4019_0_5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5e1d7f4019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5e1d7f4019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15e1d7f4019_0_5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15e1d7f4019_0_5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15e1d7f4019_0_5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15e1d7f4019_0_5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15e1d7f4019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15e1d7f4019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15e1d7f4019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15e1d7f4019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123d5fec279_1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123d5fec279_1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15e1d7f4019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15e1d7f4019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15e1d7f4019_0_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15e1d7f4019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set up mash hopping experiment. Here’s how you should go about experimenting. Want to do tropical beer. Here are all the tools.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23d5fec279_1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123d5fec279_1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15fc25f452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15fc25f452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123d5fec279_1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123d5fec279_1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3MH is stable. 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5e1d7f4019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g15e1d7f4019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16e14ac9228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16e14ac9228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132a6a180c3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132a6a180c3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15e1d7f4019_0_6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15e1d7f4019_0_6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123d5fec279_1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123d5fec279_1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5e1d7f4019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5e1d7f4019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6e14ac9228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6e14ac9228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5e1d7f4019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5e1d7f4019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5e1d7f4019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5e1d7f4019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5e1d7f4019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5e1d7f4019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5e1d7f4019_0_4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5e1d7f4019_0_4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4267200" y="571501"/>
            <a:ext cx="4114800" cy="40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64" name="Google Shape;64;p13"/>
          <p:cNvSpPr txBox="1"/>
          <p:nvPr>
            <p:ph idx="10" type="dt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3"/>
          <p:cNvSpPr txBox="1"/>
          <p:nvPr>
            <p:ph idx="11" type="ftr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3"/>
          <p:cNvSpPr txBox="1"/>
          <p:nvPr>
            <p:ph idx="12" type="sldNum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5" Type="http://schemas.openxmlformats.org/officeDocument/2006/relationships/image" Target="../media/image38.png"/><Relationship Id="rId6" Type="http://schemas.openxmlformats.org/officeDocument/2006/relationships/image" Target="../media/image5.png"/><Relationship Id="rId7" Type="http://schemas.openxmlformats.org/officeDocument/2006/relationships/image" Target="../media/image7.png"/><Relationship Id="rId8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5.png"/><Relationship Id="rId4" Type="http://schemas.openxmlformats.org/officeDocument/2006/relationships/image" Target="../media/image15.png"/><Relationship Id="rId5" Type="http://schemas.openxmlformats.org/officeDocument/2006/relationships/image" Target="../media/image2.png"/><Relationship Id="rId6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2.png"/><Relationship Id="rId6" Type="http://schemas.openxmlformats.org/officeDocument/2006/relationships/image" Target="../media/image1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0.png"/><Relationship Id="rId4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12.png"/><Relationship Id="rId6" Type="http://schemas.openxmlformats.org/officeDocument/2006/relationships/image" Target="../media/image1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1.png"/><Relationship Id="rId4" Type="http://schemas.openxmlformats.org/officeDocument/2006/relationships/image" Target="../media/image28.png"/><Relationship Id="rId5" Type="http://schemas.openxmlformats.org/officeDocument/2006/relationships/image" Target="../media/image4.png"/><Relationship Id="rId6" Type="http://schemas.openxmlformats.org/officeDocument/2006/relationships/image" Target="../media/image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5" Type="http://schemas.openxmlformats.org/officeDocument/2006/relationships/image" Target="../media/image38.png"/><Relationship Id="rId6" Type="http://schemas.openxmlformats.org/officeDocument/2006/relationships/image" Target="../media/image5.png"/><Relationship Id="rId7" Type="http://schemas.openxmlformats.org/officeDocument/2006/relationships/image" Target="../media/image7.png"/><Relationship Id="rId8" Type="http://schemas.openxmlformats.org/officeDocument/2006/relationships/image" Target="../media/image1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6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4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0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5" Type="http://schemas.openxmlformats.org/officeDocument/2006/relationships/image" Target="../media/image38.png"/><Relationship Id="rId6" Type="http://schemas.openxmlformats.org/officeDocument/2006/relationships/image" Target="../media/image5.png"/><Relationship Id="rId7" Type="http://schemas.openxmlformats.org/officeDocument/2006/relationships/image" Target="../media/image7.png"/><Relationship Id="rId8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1043400"/>
            <a:ext cx="8571300" cy="318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44"/>
              <a:t>Practical Methods to Maximize Thiols</a:t>
            </a:r>
            <a:r>
              <a:rPr lang="en" sz="5044"/>
              <a:t> </a:t>
            </a:r>
            <a:r>
              <a:rPr lang="en"/>
              <a:t>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</a:rPr>
              <a:t>Nick Harris</a:t>
            </a:r>
            <a:endParaRPr sz="22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</a:rPr>
              <a:t>Co-Founder</a:t>
            </a:r>
            <a:endParaRPr sz="22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</a:rPr>
              <a:t>Berkeley Yeast </a:t>
            </a:r>
            <a:endParaRPr sz="2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9" y="3892250"/>
            <a:ext cx="1734701" cy="103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350" y="2965200"/>
            <a:ext cx="790575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800" y="2063175"/>
            <a:ext cx="1339175" cy="44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5"/>
          <p:cNvSpPr/>
          <p:nvPr/>
        </p:nvSpPr>
        <p:spPr>
          <a:xfrm>
            <a:off x="1324975" y="1567450"/>
            <a:ext cx="7418700" cy="3533700"/>
          </a:xfrm>
          <a:prstGeom prst="ellipse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4" name="Google Shape;19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7775" y="3352375"/>
            <a:ext cx="790575" cy="1809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5" name="Google Shape;195;p25"/>
          <p:cNvGrpSpPr/>
          <p:nvPr/>
        </p:nvGrpSpPr>
        <p:grpSpPr>
          <a:xfrm rot="-3550959">
            <a:off x="1756544" y="2306452"/>
            <a:ext cx="251049" cy="373373"/>
            <a:chOff x="869050" y="2265975"/>
            <a:chExt cx="251050" cy="373375"/>
          </a:xfrm>
        </p:grpSpPr>
        <p:sp>
          <p:nvSpPr>
            <p:cNvPr id="196" name="Google Shape;196;p25"/>
            <p:cNvSpPr/>
            <p:nvPr/>
          </p:nvSpPr>
          <p:spPr>
            <a:xfrm>
              <a:off x="869050" y="2265975"/>
              <a:ext cx="148007" cy="292777"/>
            </a:xfrm>
            <a:prstGeom prst="flowChartMagneticDisk">
              <a:avLst/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25"/>
            <p:cNvSpPr/>
            <p:nvPr/>
          </p:nvSpPr>
          <p:spPr>
            <a:xfrm>
              <a:off x="972093" y="2265975"/>
              <a:ext cx="148007" cy="292777"/>
            </a:xfrm>
            <a:prstGeom prst="flowChartMagneticDisk">
              <a:avLst/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25"/>
            <p:cNvSpPr/>
            <p:nvPr/>
          </p:nvSpPr>
          <p:spPr>
            <a:xfrm>
              <a:off x="972093" y="2346573"/>
              <a:ext cx="148007" cy="292777"/>
            </a:xfrm>
            <a:prstGeom prst="flowChartMagneticDisk">
              <a:avLst/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25"/>
            <p:cNvSpPr/>
            <p:nvPr/>
          </p:nvSpPr>
          <p:spPr>
            <a:xfrm>
              <a:off x="869050" y="2346573"/>
              <a:ext cx="148007" cy="292777"/>
            </a:xfrm>
            <a:prstGeom prst="flowChartMagneticDisk">
              <a:avLst/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0" name="Google Shape;200;p25"/>
          <p:cNvSpPr/>
          <p:nvPr/>
        </p:nvSpPr>
        <p:spPr>
          <a:xfrm>
            <a:off x="1466550" y="2318050"/>
            <a:ext cx="925363" cy="378535"/>
          </a:xfrm>
          <a:custGeom>
            <a:rect b="b" l="l" r="r" t="t"/>
            <a:pathLst>
              <a:path extrusionOk="0" h="13390" w="31157">
                <a:moveTo>
                  <a:pt x="0" y="0"/>
                </a:moveTo>
                <a:cubicBezTo>
                  <a:pt x="11304" y="0"/>
                  <a:pt x="19853" y="13390"/>
                  <a:pt x="31157" y="13390"/>
                </a:cubicBezTo>
              </a:path>
            </a:pathLst>
          </a:custGeom>
          <a:noFill/>
          <a:ln cap="flat" cmpd="sng" w="19050">
            <a:solidFill>
              <a:srgbClr val="1155CC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201" name="Google Shape;201;p25"/>
          <p:cNvSpPr/>
          <p:nvPr/>
        </p:nvSpPr>
        <p:spPr>
          <a:xfrm>
            <a:off x="1324925" y="3206400"/>
            <a:ext cx="386225" cy="218875"/>
          </a:xfrm>
          <a:custGeom>
            <a:rect b="b" l="l" r="r" t="t"/>
            <a:pathLst>
              <a:path extrusionOk="0" h="8755" w="15449">
                <a:moveTo>
                  <a:pt x="0" y="0"/>
                </a:moveTo>
                <a:cubicBezTo>
                  <a:pt x="3481" y="4787"/>
                  <a:pt x="9706" y="7322"/>
                  <a:pt x="15449" y="8755"/>
                </a:cubicBezTo>
              </a:path>
            </a:pathLst>
          </a:custGeom>
          <a:noFill/>
          <a:ln cap="flat" cmpd="sng" w="19050">
            <a:solidFill>
              <a:srgbClr val="1155CC"/>
            </a:solidFill>
            <a:prstDash val="solid"/>
            <a:round/>
            <a:headEnd len="med" w="med" type="none"/>
            <a:tailEnd len="med" w="med" type="triangle"/>
          </a:ln>
        </p:spPr>
      </p:sp>
      <p:pic>
        <p:nvPicPr>
          <p:cNvPr id="202" name="Google Shape;202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23813" y="1957337"/>
            <a:ext cx="1420500" cy="658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07300" y="2473075"/>
            <a:ext cx="1339175" cy="44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5"/>
          <p:cNvSpPr/>
          <p:nvPr/>
        </p:nvSpPr>
        <p:spPr>
          <a:xfrm>
            <a:off x="3867700" y="2408175"/>
            <a:ext cx="547175" cy="199550"/>
          </a:xfrm>
          <a:custGeom>
            <a:rect b="b" l="l" r="r" t="t"/>
            <a:pathLst>
              <a:path extrusionOk="0" h="7982" w="21887">
                <a:moveTo>
                  <a:pt x="0" y="7982"/>
                </a:moveTo>
                <a:cubicBezTo>
                  <a:pt x="7467" y="5848"/>
                  <a:pt x="14121" y="0"/>
                  <a:pt x="21887" y="0"/>
                </a:cubicBezTo>
              </a:path>
            </a:pathLst>
          </a:custGeom>
          <a:noFill/>
          <a:ln cap="flat" cmpd="sng" w="19050">
            <a:solidFill>
              <a:srgbClr val="1155CC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205" name="Google Shape;205;p25"/>
          <p:cNvSpPr/>
          <p:nvPr/>
        </p:nvSpPr>
        <p:spPr>
          <a:xfrm>
            <a:off x="2721825" y="2581975"/>
            <a:ext cx="1667300" cy="856475"/>
          </a:xfrm>
          <a:custGeom>
            <a:rect b="b" l="l" r="r" t="t"/>
            <a:pathLst>
              <a:path extrusionOk="0" h="34259" w="66692">
                <a:moveTo>
                  <a:pt x="0" y="33990"/>
                </a:moveTo>
                <a:cubicBezTo>
                  <a:pt x="15198" y="35369"/>
                  <a:pt x="31919" y="31338"/>
                  <a:pt x="44290" y="22402"/>
                </a:cubicBezTo>
                <a:cubicBezTo>
                  <a:pt x="52851" y="16218"/>
                  <a:pt x="56676" y="3347"/>
                  <a:pt x="66692" y="0"/>
                </a:cubicBezTo>
              </a:path>
            </a:pathLst>
          </a:custGeom>
          <a:noFill/>
          <a:ln cap="flat" cmpd="sng" w="19050">
            <a:solidFill>
              <a:srgbClr val="1155CC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206" name="Google Shape;206;p25"/>
          <p:cNvSpPr txBox="1"/>
          <p:nvPr/>
        </p:nvSpPr>
        <p:spPr>
          <a:xfrm>
            <a:off x="1530375" y="2063175"/>
            <a:ext cx="925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990000"/>
                </a:solidFill>
              </a:rPr>
              <a:t>Transporter</a:t>
            </a:r>
            <a:endParaRPr b="1" sz="1000">
              <a:solidFill>
                <a:srgbClr val="990000"/>
              </a:solidFill>
            </a:endParaRPr>
          </a:p>
        </p:txBody>
      </p:sp>
      <p:sp>
        <p:nvSpPr>
          <p:cNvPr id="207" name="Google Shape;207;p25"/>
          <p:cNvSpPr txBox="1"/>
          <p:nvPr/>
        </p:nvSpPr>
        <p:spPr>
          <a:xfrm>
            <a:off x="3805279" y="2168100"/>
            <a:ext cx="6096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990000"/>
                </a:solidFill>
              </a:rPr>
              <a:t>GST</a:t>
            </a:r>
            <a:endParaRPr b="1" sz="1000">
              <a:solidFill>
                <a:srgbClr val="990000"/>
              </a:solidFill>
            </a:endParaRPr>
          </a:p>
        </p:txBody>
      </p:sp>
      <p:pic>
        <p:nvPicPr>
          <p:cNvPr id="208" name="Google Shape;208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43725" y="2168112"/>
            <a:ext cx="1420500" cy="650059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5"/>
          <p:cNvSpPr/>
          <p:nvPr/>
        </p:nvSpPr>
        <p:spPr>
          <a:xfrm rot="1570132">
            <a:off x="6043869" y="2255417"/>
            <a:ext cx="449271" cy="61923"/>
          </a:xfrm>
          <a:custGeom>
            <a:rect b="b" l="l" r="r" t="t"/>
            <a:pathLst>
              <a:path extrusionOk="0" h="1511" w="25492">
                <a:moveTo>
                  <a:pt x="0" y="1511"/>
                </a:moveTo>
                <a:cubicBezTo>
                  <a:pt x="8456" y="569"/>
                  <a:pt x="17009" y="-428"/>
                  <a:pt x="25492" y="223"/>
                </a:cubicBezTo>
              </a:path>
            </a:pathLst>
          </a:custGeom>
          <a:noFill/>
          <a:ln cap="flat" cmpd="sng" w="19050">
            <a:solidFill>
              <a:srgbClr val="1155CC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210" name="Google Shape;210;p25"/>
          <p:cNvSpPr txBox="1"/>
          <p:nvPr/>
        </p:nvSpPr>
        <p:spPr>
          <a:xfrm>
            <a:off x="6087404" y="2014200"/>
            <a:ext cx="6096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990000"/>
                </a:solidFill>
              </a:rPr>
              <a:t>ADH</a:t>
            </a:r>
            <a:endParaRPr b="1" sz="1000">
              <a:solidFill>
                <a:srgbClr val="990000"/>
              </a:solidFill>
            </a:endParaRPr>
          </a:p>
        </p:txBody>
      </p:sp>
      <p:pic>
        <p:nvPicPr>
          <p:cNvPr id="211" name="Google Shape;211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78700" y="3540000"/>
            <a:ext cx="790575" cy="581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670100" y="3698425"/>
            <a:ext cx="693625" cy="58175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5"/>
          <p:cNvSpPr txBox="1"/>
          <p:nvPr/>
        </p:nvSpPr>
        <p:spPr>
          <a:xfrm>
            <a:off x="4881379" y="3735225"/>
            <a:ext cx="6096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990000"/>
                </a:solidFill>
              </a:rPr>
              <a:t>C-S lyase</a:t>
            </a:r>
            <a:endParaRPr b="1" sz="1000">
              <a:solidFill>
                <a:srgbClr val="990000"/>
              </a:solidFill>
            </a:endParaRPr>
          </a:p>
        </p:txBody>
      </p:sp>
      <p:sp>
        <p:nvSpPr>
          <p:cNvPr id="214" name="Google Shape;214;p25"/>
          <p:cNvSpPr txBox="1"/>
          <p:nvPr/>
        </p:nvSpPr>
        <p:spPr>
          <a:xfrm>
            <a:off x="7851917" y="3102138"/>
            <a:ext cx="6096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990000"/>
                </a:solidFill>
              </a:rPr>
              <a:t>Peptidase</a:t>
            </a:r>
            <a:endParaRPr b="1" sz="1000">
              <a:solidFill>
                <a:srgbClr val="990000"/>
              </a:solidFill>
            </a:endParaRPr>
          </a:p>
        </p:txBody>
      </p:sp>
      <p:sp>
        <p:nvSpPr>
          <p:cNvPr id="215" name="Google Shape;215;p25"/>
          <p:cNvSpPr txBox="1"/>
          <p:nvPr/>
        </p:nvSpPr>
        <p:spPr>
          <a:xfrm>
            <a:off x="6516404" y="3753925"/>
            <a:ext cx="6096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990000"/>
                </a:solidFill>
              </a:rPr>
              <a:t>Peptidase</a:t>
            </a:r>
            <a:endParaRPr b="1" sz="1000">
              <a:solidFill>
                <a:srgbClr val="990000"/>
              </a:solidFill>
            </a:endParaRPr>
          </a:p>
        </p:txBody>
      </p:sp>
      <p:pic>
        <p:nvPicPr>
          <p:cNvPr id="216" name="Google Shape;216;p2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835500" y="3698425"/>
            <a:ext cx="866775" cy="342900"/>
          </a:xfrm>
          <a:prstGeom prst="rect">
            <a:avLst/>
          </a:prstGeom>
          <a:noFill/>
          <a:ln cap="flat" cmpd="sng" w="9525">
            <a:solidFill>
              <a:srgbClr val="1155CC"/>
            </a:solidFill>
            <a:prstDash val="dot"/>
            <a:round/>
            <a:headEnd len="sm" w="sm" type="none"/>
            <a:tailEnd len="sm" w="sm" type="none"/>
          </a:ln>
        </p:spPr>
      </p:pic>
      <p:sp>
        <p:nvSpPr>
          <p:cNvPr id="217" name="Google Shape;217;p25"/>
          <p:cNvSpPr/>
          <p:nvPr/>
        </p:nvSpPr>
        <p:spPr>
          <a:xfrm>
            <a:off x="4532600" y="2925550"/>
            <a:ext cx="2083213" cy="614450"/>
          </a:xfrm>
          <a:custGeom>
            <a:rect b="b" l="l" r="r" t="t"/>
            <a:pathLst>
              <a:path extrusionOk="0" h="24578" w="73469">
                <a:moveTo>
                  <a:pt x="73469" y="0"/>
                </a:moveTo>
                <a:cubicBezTo>
                  <a:pt x="51475" y="13532"/>
                  <a:pt x="15497" y="3921"/>
                  <a:pt x="0" y="24578"/>
                </a:cubicBezTo>
              </a:path>
            </a:pathLst>
          </a:custGeom>
          <a:noFill/>
          <a:ln cap="flat" cmpd="sng" w="9525">
            <a:solidFill>
              <a:srgbClr val="6D9EEB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218" name="Google Shape;218;p25"/>
          <p:cNvSpPr/>
          <p:nvPr/>
        </p:nvSpPr>
        <p:spPr>
          <a:xfrm>
            <a:off x="4878125" y="3929800"/>
            <a:ext cx="594625" cy="109975"/>
          </a:xfrm>
          <a:custGeom>
            <a:rect b="b" l="l" r="r" t="t"/>
            <a:pathLst>
              <a:path extrusionOk="0" h="4399" w="23785">
                <a:moveTo>
                  <a:pt x="23785" y="3964"/>
                </a:moveTo>
                <a:cubicBezTo>
                  <a:pt x="15870" y="5361"/>
                  <a:pt x="7623" y="2548"/>
                  <a:pt x="0" y="0"/>
                </a:cubicBezTo>
              </a:path>
            </a:pathLst>
          </a:custGeom>
          <a:noFill/>
          <a:ln cap="flat" cmpd="sng" w="19050">
            <a:solidFill>
              <a:srgbClr val="1155CC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219" name="Google Shape;219;p25"/>
          <p:cNvSpPr/>
          <p:nvPr/>
        </p:nvSpPr>
        <p:spPr>
          <a:xfrm>
            <a:off x="6510025" y="4002475"/>
            <a:ext cx="548375" cy="21750"/>
          </a:xfrm>
          <a:custGeom>
            <a:rect b="b" l="l" r="r" t="t"/>
            <a:pathLst>
              <a:path extrusionOk="0" h="870" w="21935">
                <a:moveTo>
                  <a:pt x="21935" y="265"/>
                </a:moveTo>
                <a:cubicBezTo>
                  <a:pt x="14765" y="1698"/>
                  <a:pt x="7312" y="0"/>
                  <a:pt x="0" y="0"/>
                </a:cubicBezTo>
              </a:path>
            </a:pathLst>
          </a:custGeom>
          <a:noFill/>
          <a:ln cap="flat" cmpd="sng" w="19050">
            <a:solidFill>
              <a:srgbClr val="1155CC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220" name="Google Shape;220;p25"/>
          <p:cNvSpPr/>
          <p:nvPr/>
        </p:nvSpPr>
        <p:spPr>
          <a:xfrm>
            <a:off x="7679450" y="2965200"/>
            <a:ext cx="124925" cy="488900"/>
          </a:xfrm>
          <a:custGeom>
            <a:rect b="b" l="l" r="r" t="t"/>
            <a:pathLst>
              <a:path extrusionOk="0" h="19556" w="4997">
                <a:moveTo>
                  <a:pt x="0" y="0"/>
                </a:moveTo>
                <a:cubicBezTo>
                  <a:pt x="3825" y="5463"/>
                  <a:pt x="6337" y="13229"/>
                  <a:pt x="4229" y="19556"/>
                </a:cubicBezTo>
              </a:path>
            </a:pathLst>
          </a:custGeom>
          <a:noFill/>
          <a:ln cap="flat" cmpd="sng" w="19050">
            <a:solidFill>
              <a:srgbClr val="1155CC"/>
            </a:solidFill>
            <a:prstDash val="solid"/>
            <a:round/>
            <a:headEnd len="med" w="med" type="none"/>
            <a:tailEnd len="med" w="med" type="triangle"/>
          </a:ln>
        </p:spPr>
      </p:sp>
      <p:grpSp>
        <p:nvGrpSpPr>
          <p:cNvPr id="221" name="Google Shape;221;p25"/>
          <p:cNvGrpSpPr/>
          <p:nvPr/>
        </p:nvGrpSpPr>
        <p:grpSpPr>
          <a:xfrm>
            <a:off x="5581087" y="3078031"/>
            <a:ext cx="147288" cy="144900"/>
            <a:chOff x="7156862" y="3731050"/>
            <a:chExt cx="147288" cy="144900"/>
          </a:xfrm>
        </p:grpSpPr>
        <p:cxnSp>
          <p:nvCxnSpPr>
            <p:cNvPr id="222" name="Google Shape;222;p25"/>
            <p:cNvCxnSpPr/>
            <p:nvPr/>
          </p:nvCxnSpPr>
          <p:spPr>
            <a:xfrm>
              <a:off x="7159250" y="3731050"/>
              <a:ext cx="144900" cy="144900"/>
            </a:xfrm>
            <a:prstGeom prst="straightConnector1">
              <a:avLst/>
            </a:prstGeom>
            <a:noFill/>
            <a:ln cap="flat" cmpd="sng" w="19050">
              <a:solidFill>
                <a:srgbClr val="CC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3" name="Google Shape;223;p25"/>
            <p:cNvCxnSpPr/>
            <p:nvPr/>
          </p:nvCxnSpPr>
          <p:spPr>
            <a:xfrm flipH="1">
              <a:off x="7156862" y="3731050"/>
              <a:ext cx="141900" cy="141900"/>
            </a:xfrm>
            <a:prstGeom prst="straightConnector1">
              <a:avLst/>
            </a:prstGeom>
            <a:noFill/>
            <a:ln cap="flat" cmpd="sng" w="19050">
              <a:solidFill>
                <a:srgbClr val="CC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24" name="Google Shape;224;p25"/>
          <p:cNvSpPr txBox="1"/>
          <p:nvPr/>
        </p:nvSpPr>
        <p:spPr>
          <a:xfrm>
            <a:off x="115325" y="138500"/>
            <a:ext cx="63087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616161"/>
                </a:solidFill>
              </a:rPr>
              <a:t>Remember, yeast is a thiol biofactory</a:t>
            </a:r>
            <a:endParaRPr b="1" sz="1900">
              <a:solidFill>
                <a:srgbClr val="61616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616161"/>
              </a:solidFill>
            </a:endParaRPr>
          </a:p>
        </p:txBody>
      </p:sp>
      <p:sp>
        <p:nvSpPr>
          <p:cNvPr id="225" name="Google Shape;225;p25"/>
          <p:cNvSpPr txBox="1"/>
          <p:nvPr/>
        </p:nvSpPr>
        <p:spPr>
          <a:xfrm>
            <a:off x="4414875" y="1232550"/>
            <a:ext cx="2544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Yeast Cell</a:t>
            </a:r>
            <a:endParaRPr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6"/>
          <p:cNvSpPr txBox="1"/>
          <p:nvPr/>
        </p:nvSpPr>
        <p:spPr>
          <a:xfrm>
            <a:off x="228600" y="711475"/>
            <a:ext cx="77493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 sz="1800">
                <a:solidFill>
                  <a:srgbClr val="595959"/>
                </a:solidFill>
              </a:rPr>
              <a:t>Barley and hops</a:t>
            </a:r>
            <a:r>
              <a:rPr lang="en" sz="1800">
                <a:solidFill>
                  <a:srgbClr val="595959"/>
                </a:solidFill>
              </a:rPr>
              <a:t> have thiol precursors</a:t>
            </a:r>
            <a:endParaRPr sz="18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>
                <a:solidFill>
                  <a:srgbClr val="595959"/>
                </a:solidFill>
              </a:rPr>
              <a:t>Most common 3MH precurso</a:t>
            </a:r>
            <a:r>
              <a:rPr lang="en" sz="1800">
                <a:solidFill>
                  <a:srgbClr val="595959"/>
                </a:solidFill>
              </a:rPr>
              <a:t>rs are: Cysteinylated and Glutathionylated thiol precursors (often written seen as Cys-3MH and Glut-3MH)</a:t>
            </a:r>
            <a:endParaRPr sz="18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 sz="1800">
                <a:solidFill>
                  <a:srgbClr val="595959"/>
                </a:solidFill>
              </a:rPr>
              <a:t>Increasing </a:t>
            </a:r>
            <a:r>
              <a:rPr lang="en" sz="1800">
                <a:solidFill>
                  <a:srgbClr val="595959"/>
                </a:solidFill>
              </a:rPr>
              <a:t>precursors → Increased thiol potential</a:t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  </a:t>
            </a:r>
            <a:endParaRPr sz="1800">
              <a:solidFill>
                <a:srgbClr val="FF0000"/>
              </a:solidFill>
            </a:endParaRPr>
          </a:p>
        </p:txBody>
      </p:sp>
      <p:sp>
        <p:nvSpPr>
          <p:cNvPr id="231" name="Google Shape;231;p26"/>
          <p:cNvSpPr txBox="1"/>
          <p:nvPr/>
        </p:nvSpPr>
        <p:spPr>
          <a:xfrm>
            <a:off x="228600" y="241375"/>
            <a:ext cx="8520600" cy="4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616161"/>
                </a:solidFill>
              </a:rPr>
              <a:t>Where do thiols come from: Precursors</a:t>
            </a:r>
            <a:endParaRPr b="1" sz="2400">
              <a:solidFill>
                <a:srgbClr val="616161"/>
              </a:solidFill>
            </a:endParaRPr>
          </a:p>
        </p:txBody>
      </p:sp>
      <p:pic>
        <p:nvPicPr>
          <p:cNvPr id="232" name="Google Shape;23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4950" y="2470450"/>
            <a:ext cx="2858098" cy="1434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61892" y="2470450"/>
            <a:ext cx="1621533" cy="1353225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6"/>
          <p:cNvSpPr txBox="1"/>
          <p:nvPr/>
        </p:nvSpPr>
        <p:spPr>
          <a:xfrm>
            <a:off x="5749200" y="38236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78909C"/>
                </a:solidFill>
                <a:latin typeface="Spartan"/>
                <a:ea typeface="Spartan"/>
                <a:cs typeface="Spartan"/>
                <a:sym typeface="Spartan"/>
              </a:rPr>
              <a:t>Cys-3MH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26"/>
          <p:cNvSpPr txBox="1"/>
          <p:nvPr/>
        </p:nvSpPr>
        <p:spPr>
          <a:xfrm>
            <a:off x="1455200" y="38236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78909C"/>
                </a:solidFill>
                <a:latin typeface="Spartan"/>
                <a:ea typeface="Spartan"/>
                <a:cs typeface="Spartan"/>
                <a:sym typeface="Spartan"/>
              </a:rPr>
              <a:t>Glut-3MH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1" name="Google Shape;241;p27"/>
          <p:cNvSpPr txBox="1"/>
          <p:nvPr/>
        </p:nvSpPr>
        <p:spPr>
          <a:xfrm>
            <a:off x="196968" y="449689"/>
            <a:ext cx="7444500" cy="55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2400" u="none" cap="none" strike="noStrike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rPr>
              <a:t>Yeast can biotransform conjugated thiols into free thiols</a:t>
            </a:r>
            <a:endParaRPr b="1" i="0" sz="2400" u="none" cap="none" strike="noStrike">
              <a:solidFill>
                <a:srgbClr val="61616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27"/>
          <p:cNvSpPr txBox="1"/>
          <p:nvPr/>
        </p:nvSpPr>
        <p:spPr>
          <a:xfrm>
            <a:off x="176075" y="1131275"/>
            <a:ext cx="5320500" cy="11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Carbon-Sulfur Lyase</a:t>
            </a:r>
            <a:r>
              <a:rPr b="0" i="0" lang="en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(CSL)</a:t>
            </a:r>
            <a:endParaRPr b="1" i="0" sz="19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Breaks carbon-sulfur bond to release free thiol Acyltransferase fo</a:t>
            </a:r>
            <a:r>
              <a:rPr lang="en" sz="1900">
                <a:solidFill>
                  <a:schemeClr val="dk2"/>
                </a:solidFill>
              </a:rPr>
              <a:t>rms ester</a:t>
            </a:r>
            <a:endParaRPr b="0" i="0" sz="19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3" name="Google Shape;24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2097275"/>
            <a:ext cx="7985357" cy="24135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8"/>
          <p:cNvSpPr txBox="1"/>
          <p:nvPr/>
        </p:nvSpPr>
        <p:spPr>
          <a:xfrm>
            <a:off x="176075" y="449689"/>
            <a:ext cx="7444500" cy="55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2400" u="none" cap="none" strike="noStrike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rPr>
              <a:t>Carbon-Sulfur Lyase mediates the conversion of bound thiol to free thiol </a:t>
            </a:r>
            <a:endParaRPr b="1" i="0" sz="2400" u="none" cap="none" strike="noStrike">
              <a:solidFill>
                <a:srgbClr val="61616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28"/>
          <p:cNvSpPr txBox="1"/>
          <p:nvPr/>
        </p:nvSpPr>
        <p:spPr>
          <a:xfrm>
            <a:off x="176075" y="1131275"/>
            <a:ext cx="53205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Carbon-Sulfur Lyase</a:t>
            </a:r>
            <a:r>
              <a:rPr b="0" i="0" lang="en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(CSL)</a:t>
            </a:r>
            <a:endParaRPr b="1" i="0" sz="18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-Describes the breaking of a carbon-sulfur bond</a:t>
            </a:r>
            <a:endParaRPr b="0" i="0" sz="18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28"/>
          <p:cNvSpPr txBox="1"/>
          <p:nvPr/>
        </p:nvSpPr>
        <p:spPr>
          <a:xfrm>
            <a:off x="176075" y="2020750"/>
            <a:ext cx="66927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Cysteine-S-Conjugate β-Lyase</a:t>
            </a:r>
            <a:endParaRPr b="1" i="0" sz="18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-Describes beta elimination of the substrate cysteine</a:t>
            </a:r>
            <a:endParaRPr b="0" i="0" sz="18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1" name="Google Shape;25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3700" y="3158650"/>
            <a:ext cx="7094475" cy="92812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8"/>
          <p:cNvSpPr txBox="1"/>
          <p:nvPr/>
        </p:nvSpPr>
        <p:spPr>
          <a:xfrm>
            <a:off x="373700" y="4086775"/>
            <a:ext cx="2081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Cysteine-Conjugate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28"/>
          <p:cNvSpPr txBox="1"/>
          <p:nvPr/>
        </p:nvSpPr>
        <p:spPr>
          <a:xfrm>
            <a:off x="2499375" y="4086775"/>
            <a:ext cx="777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Water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28"/>
          <p:cNvSpPr txBox="1"/>
          <p:nvPr/>
        </p:nvSpPr>
        <p:spPr>
          <a:xfrm>
            <a:off x="4257725" y="4086775"/>
            <a:ext cx="101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Pyruvate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28"/>
          <p:cNvSpPr txBox="1"/>
          <p:nvPr/>
        </p:nvSpPr>
        <p:spPr>
          <a:xfrm>
            <a:off x="5585475" y="4086775"/>
            <a:ext cx="113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Ammonium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28"/>
          <p:cNvSpPr txBox="1"/>
          <p:nvPr/>
        </p:nvSpPr>
        <p:spPr>
          <a:xfrm>
            <a:off x="6946300" y="4086775"/>
            <a:ext cx="777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Thiol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28"/>
          <p:cNvSpPr txBox="1"/>
          <p:nvPr/>
        </p:nvSpPr>
        <p:spPr>
          <a:xfrm>
            <a:off x="3401550" y="3628850"/>
            <a:ext cx="777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CSL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3" name="Google Shape;263;p29"/>
          <p:cNvSpPr txBox="1"/>
          <p:nvPr/>
        </p:nvSpPr>
        <p:spPr>
          <a:xfrm>
            <a:off x="349375" y="449700"/>
            <a:ext cx="7759500" cy="55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2400" u="none" cap="none" strike="noStrike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rPr>
              <a:t>Inserting</a:t>
            </a:r>
            <a:r>
              <a:rPr b="1" lang="en" sz="2400">
                <a:solidFill>
                  <a:srgbClr val="616161"/>
                </a:solidFill>
              </a:rPr>
              <a:t> an active CSL</a:t>
            </a:r>
            <a:r>
              <a:rPr b="1" i="0" lang="en" sz="2400" u="none" cap="none" strike="noStrike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rPr>
              <a:t> increases biotransformation</a:t>
            </a:r>
            <a:endParaRPr b="1" i="0" sz="2400" u="none" cap="none" strike="noStrike">
              <a:solidFill>
                <a:srgbClr val="61616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raphical user interface&#10;&#10;Description automatically generated with medium confidence" id="264" name="Google Shape;264;p29"/>
          <p:cNvPicPr preferRelativeResize="0"/>
          <p:nvPr/>
        </p:nvPicPr>
        <p:blipFill rotWithShape="1">
          <a:blip r:embed="rId3">
            <a:alphaModFix/>
          </a:blip>
          <a:srcRect b="3897" l="2018" r="3659" t="2871"/>
          <a:stretch/>
        </p:blipFill>
        <p:spPr>
          <a:xfrm>
            <a:off x="1205345" y="1162742"/>
            <a:ext cx="6192980" cy="28180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0"/>
          <p:cNvSpPr txBox="1"/>
          <p:nvPr/>
        </p:nvSpPr>
        <p:spPr>
          <a:xfrm>
            <a:off x="623400" y="2175425"/>
            <a:ext cx="8520600" cy="4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9900"/>
                </a:solidFill>
              </a:rPr>
              <a:t>Scientific Intermission: a quick lesson about genes and gene expression</a:t>
            </a:r>
            <a:endParaRPr b="1" sz="2400">
              <a:solidFill>
                <a:srgbClr val="FF9900"/>
              </a:solidFill>
            </a:endParaRPr>
          </a:p>
        </p:txBody>
      </p:sp>
      <p:sp>
        <p:nvSpPr>
          <p:cNvPr id="270" name="Google Shape;270;p30"/>
          <p:cNvSpPr txBox="1"/>
          <p:nvPr/>
        </p:nvSpPr>
        <p:spPr>
          <a:xfrm>
            <a:off x="47750" y="842425"/>
            <a:ext cx="852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1" name="Google Shape;271;p30"/>
          <p:cNvSpPr txBox="1"/>
          <p:nvPr/>
        </p:nvSpPr>
        <p:spPr>
          <a:xfrm>
            <a:off x="311700" y="1373575"/>
            <a:ext cx="8520600" cy="4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61616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61616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61616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66800"/>
            <a:ext cx="8839200" cy="3997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25188" y="4022225"/>
            <a:ext cx="693625" cy="58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97270" y="4022231"/>
            <a:ext cx="907900" cy="57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59942" y="4495454"/>
            <a:ext cx="537833" cy="5378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00200"/>
            <a:ext cx="8839204" cy="3116165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2"/>
          <p:cNvSpPr txBox="1"/>
          <p:nvPr/>
        </p:nvSpPr>
        <p:spPr>
          <a:xfrm>
            <a:off x="0" y="0"/>
            <a:ext cx="7609500" cy="9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900"/>
          </a:p>
        </p:txBody>
      </p:sp>
      <p:sp>
        <p:nvSpPr>
          <p:cNvPr id="286" name="Google Shape;286;p32"/>
          <p:cNvSpPr txBox="1"/>
          <p:nvPr/>
        </p:nvSpPr>
        <p:spPr>
          <a:xfrm>
            <a:off x="152400" y="152400"/>
            <a:ext cx="7917900" cy="9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Promoters are DNA elements that determine how much of an enzyme a cell will produce</a:t>
            </a:r>
            <a:endParaRPr sz="2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33"/>
          <p:cNvPicPr preferRelativeResize="0"/>
          <p:nvPr/>
        </p:nvPicPr>
        <p:blipFill rotWithShape="1">
          <a:blip r:embed="rId3">
            <a:alphaModFix/>
          </a:blip>
          <a:srcRect b="0" l="3956" r="0" t="0"/>
          <a:stretch/>
        </p:blipFill>
        <p:spPr>
          <a:xfrm>
            <a:off x="0" y="1493275"/>
            <a:ext cx="4667625" cy="201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33"/>
          <p:cNvPicPr preferRelativeResize="0"/>
          <p:nvPr/>
        </p:nvPicPr>
        <p:blipFill rotWithShape="1">
          <a:blip r:embed="rId4">
            <a:alphaModFix/>
          </a:blip>
          <a:srcRect b="0" l="0" r="10562" t="0"/>
          <a:stretch/>
        </p:blipFill>
        <p:spPr>
          <a:xfrm>
            <a:off x="4318726" y="1493275"/>
            <a:ext cx="4496700" cy="215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96945" y="3511981"/>
            <a:ext cx="907900" cy="57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50008" y="3649031"/>
            <a:ext cx="907900" cy="57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07520" y="3649031"/>
            <a:ext cx="907900" cy="57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35745" y="3649031"/>
            <a:ext cx="907900" cy="57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33"/>
          <p:cNvSpPr txBox="1"/>
          <p:nvPr/>
        </p:nvSpPr>
        <p:spPr>
          <a:xfrm>
            <a:off x="613050" y="164850"/>
            <a:ext cx="7917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Gene promoters can impact beer flavor</a:t>
            </a:r>
            <a:endParaRPr sz="2400"/>
          </a:p>
        </p:txBody>
      </p:sp>
      <p:pic>
        <p:nvPicPr>
          <p:cNvPr id="298" name="Google Shape;298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81980" y="4159204"/>
            <a:ext cx="537833" cy="537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18617" y="4223829"/>
            <a:ext cx="537833" cy="537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276817" y="4223829"/>
            <a:ext cx="537833" cy="537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35030" y="4223829"/>
            <a:ext cx="537833" cy="5378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4"/>
          <p:cNvSpPr txBox="1"/>
          <p:nvPr>
            <p:ph idx="4294967295" type="title"/>
          </p:nvPr>
        </p:nvSpPr>
        <p:spPr>
          <a:xfrm>
            <a:off x="228600" y="241375"/>
            <a:ext cx="8520600" cy="4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" sz="2400">
                <a:solidFill>
                  <a:srgbClr val="616161"/>
                </a:solidFill>
              </a:rPr>
              <a:t>Central Dogma of Molecular Biology</a:t>
            </a:r>
            <a:endParaRPr b="1" sz="2400">
              <a:solidFill>
                <a:srgbClr val="616161"/>
              </a:solidFill>
            </a:endParaRPr>
          </a:p>
        </p:txBody>
      </p:sp>
      <p:sp>
        <p:nvSpPr>
          <p:cNvPr id="307" name="Google Shape;307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A picture containing text&#10;&#10;Description automatically generated" id="308" name="Google Shape;308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500" y="1427325"/>
            <a:ext cx="4317900" cy="33528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&#10;&#10;Description automatically generated with medium confidence" id="309" name="Google Shape;309;p34"/>
          <p:cNvPicPr preferRelativeResize="0"/>
          <p:nvPr/>
        </p:nvPicPr>
        <p:blipFill rotWithShape="1">
          <a:blip r:embed="rId4">
            <a:alphaModFix/>
          </a:blip>
          <a:srcRect b="3897" l="2018" r="3659" t="2871"/>
          <a:stretch/>
        </p:blipFill>
        <p:spPr>
          <a:xfrm>
            <a:off x="4357075" y="2145050"/>
            <a:ext cx="3721298" cy="16932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0" name="Google Shape;310;p34"/>
          <p:cNvCxnSpPr/>
          <p:nvPr/>
        </p:nvCxnSpPr>
        <p:spPr>
          <a:xfrm>
            <a:off x="4162250" y="1056725"/>
            <a:ext cx="10800" cy="388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" name="Google Shape;79;p17"/>
          <p:cNvCxnSpPr/>
          <p:nvPr/>
        </p:nvCxnSpPr>
        <p:spPr>
          <a:xfrm>
            <a:off x="1953782" y="1226688"/>
            <a:ext cx="0" cy="2376000"/>
          </a:xfrm>
          <a:prstGeom prst="straightConnector1">
            <a:avLst/>
          </a:prstGeom>
          <a:noFill/>
          <a:ln cap="flat" cmpd="sng" w="9525">
            <a:solidFill>
              <a:srgbClr val="A5D9D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0" name="Google Shape;80;p17"/>
          <p:cNvCxnSpPr/>
          <p:nvPr/>
        </p:nvCxnSpPr>
        <p:spPr>
          <a:xfrm>
            <a:off x="6050438" y="1226688"/>
            <a:ext cx="0" cy="2376000"/>
          </a:xfrm>
          <a:prstGeom prst="straightConnector1">
            <a:avLst/>
          </a:prstGeom>
          <a:noFill/>
          <a:ln cap="flat" cmpd="sng" w="9525">
            <a:solidFill>
              <a:srgbClr val="A5D9D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1" name="Google Shape;81;p17"/>
          <p:cNvSpPr txBox="1"/>
          <p:nvPr/>
        </p:nvSpPr>
        <p:spPr>
          <a:xfrm>
            <a:off x="4064044" y="1147225"/>
            <a:ext cx="1963200" cy="30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4AC0B0"/>
                </a:solidFill>
                <a:latin typeface="Spartan"/>
                <a:ea typeface="Spartan"/>
                <a:cs typeface="Spartan"/>
                <a:sym typeface="Spartan"/>
              </a:rPr>
              <a:t>4MMP</a:t>
            </a:r>
            <a:endParaRPr b="0" i="0" sz="1600" u="none" cap="none" strike="noStrike">
              <a:solidFill>
                <a:srgbClr val="4AC0B0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8909C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0000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8909C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8909C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8909C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8909C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8909C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78909C"/>
                </a:solidFill>
                <a:latin typeface="Spartan"/>
                <a:ea typeface="Spartan"/>
                <a:cs typeface="Spartan"/>
                <a:sym typeface="Spartan"/>
              </a:rPr>
              <a:t>Boxtree, Black Currant </a:t>
            </a:r>
            <a:endParaRPr b="0" i="0" sz="1400" u="none" cap="none" strike="noStrike">
              <a:solidFill>
                <a:srgbClr val="78909C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78909C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78909C"/>
                </a:solidFill>
                <a:latin typeface="Spartan"/>
                <a:ea typeface="Spartan"/>
                <a:cs typeface="Spartan"/>
                <a:sym typeface="Spartan"/>
              </a:rPr>
              <a:t>4 ng/L</a:t>
            </a:r>
            <a:endParaRPr b="0" i="0" sz="1400" u="none" cap="none" strike="noStrike">
              <a:solidFill>
                <a:srgbClr val="78909C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82" name="Google Shape;82;p17"/>
          <p:cNvSpPr txBox="1"/>
          <p:nvPr/>
        </p:nvSpPr>
        <p:spPr>
          <a:xfrm>
            <a:off x="2029884" y="1147225"/>
            <a:ext cx="19632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4AC0B0"/>
                </a:solidFill>
                <a:latin typeface="Spartan"/>
                <a:ea typeface="Spartan"/>
                <a:cs typeface="Spartan"/>
                <a:sym typeface="Spartan"/>
              </a:rPr>
              <a:t>3MHA</a:t>
            </a:r>
            <a:endParaRPr b="0" i="0" sz="1600" u="none" cap="none" strike="noStrike">
              <a:solidFill>
                <a:srgbClr val="4AC0B0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8909C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8909C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0000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8909C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8909C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8909C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78909C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78909C"/>
                </a:solidFill>
                <a:latin typeface="Spartan"/>
                <a:ea typeface="Spartan"/>
                <a:cs typeface="Spartan"/>
                <a:sym typeface="Spartan"/>
              </a:rPr>
              <a:t>Passionfruit, G</a:t>
            </a:r>
            <a:r>
              <a:rPr lang="en">
                <a:solidFill>
                  <a:srgbClr val="78909C"/>
                </a:solidFill>
                <a:latin typeface="Spartan"/>
                <a:ea typeface="Spartan"/>
                <a:cs typeface="Spartan"/>
                <a:sym typeface="Spartan"/>
              </a:rPr>
              <a:t>uava</a:t>
            </a:r>
            <a:endParaRPr b="0" i="0" sz="1400" u="none" cap="none" strike="noStrike">
              <a:solidFill>
                <a:srgbClr val="78909C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78909C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78909C"/>
                </a:solidFill>
                <a:latin typeface="Spartan"/>
                <a:ea typeface="Spartan"/>
                <a:cs typeface="Spartan"/>
                <a:sym typeface="Spartan"/>
              </a:rPr>
              <a:t>4 ng/L</a:t>
            </a:r>
            <a:endParaRPr b="0" i="0" sz="1400" u="none" cap="none" strike="noStrike">
              <a:solidFill>
                <a:srgbClr val="78909C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83" name="Google Shape;83;p17"/>
          <p:cNvSpPr txBox="1"/>
          <p:nvPr/>
        </p:nvSpPr>
        <p:spPr>
          <a:xfrm>
            <a:off x="318225" y="4613400"/>
            <a:ext cx="73341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rgbClr val="FFAB40"/>
                </a:solidFill>
                <a:latin typeface="Spartan"/>
                <a:ea typeface="Spartan"/>
                <a:cs typeface="Spartan"/>
                <a:sym typeface="Spartan"/>
              </a:rPr>
              <a:t>These two thiols will be the primary focus to today’s talk</a:t>
            </a:r>
            <a:endParaRPr b="0" i="0" sz="1400" u="none" cap="none" strike="noStrike">
              <a:solidFill>
                <a:srgbClr val="FFAB40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FFAB40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AB40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AB40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pic>
        <p:nvPicPr>
          <p:cNvPr id="84" name="Google Shape;8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939" y="1658426"/>
            <a:ext cx="1755126" cy="1111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 rotWithShape="1">
          <a:blip r:embed="rId4">
            <a:alphaModFix/>
          </a:blip>
          <a:srcRect b="0" l="6182" r="0" t="0"/>
          <a:stretch/>
        </p:blipFill>
        <p:spPr>
          <a:xfrm>
            <a:off x="2076256" y="1757083"/>
            <a:ext cx="1987603" cy="913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15449" y="1746702"/>
            <a:ext cx="1287785" cy="93468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 txBox="1"/>
          <p:nvPr/>
        </p:nvSpPr>
        <p:spPr>
          <a:xfrm>
            <a:off x="228600" y="165175"/>
            <a:ext cx="8520600" cy="4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616161"/>
                </a:solidFill>
              </a:rPr>
              <a:t>Most commonly discussed thiols in beer</a:t>
            </a:r>
            <a:endParaRPr b="1" sz="2400">
              <a:solidFill>
                <a:srgbClr val="616161"/>
              </a:solidFill>
            </a:endParaRPr>
          </a:p>
        </p:txBody>
      </p:sp>
      <p:sp>
        <p:nvSpPr>
          <p:cNvPr id="88" name="Google Shape;88;p17"/>
          <p:cNvSpPr txBox="1"/>
          <p:nvPr/>
        </p:nvSpPr>
        <p:spPr>
          <a:xfrm>
            <a:off x="-4275" y="1147225"/>
            <a:ext cx="1963200" cy="30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4AC0B0"/>
                </a:solidFill>
                <a:latin typeface="Spartan"/>
                <a:ea typeface="Spartan"/>
                <a:cs typeface="Spartan"/>
                <a:sym typeface="Spartan"/>
              </a:rPr>
              <a:t>3MH</a:t>
            </a:r>
            <a:endParaRPr b="0" i="0" sz="1600" u="none" cap="none" strike="noStrike">
              <a:solidFill>
                <a:srgbClr val="4AC0B0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8909C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0000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8909C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8909C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8909C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8909C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8909C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78909C"/>
                </a:solidFill>
                <a:latin typeface="Spartan"/>
                <a:ea typeface="Spartan"/>
                <a:cs typeface="Spartan"/>
                <a:sym typeface="Spartan"/>
              </a:rPr>
              <a:t>Passionfruit, G</a:t>
            </a:r>
            <a:r>
              <a:rPr lang="en">
                <a:solidFill>
                  <a:srgbClr val="78909C"/>
                </a:solidFill>
                <a:latin typeface="Spartan"/>
                <a:ea typeface="Spartan"/>
                <a:cs typeface="Spartan"/>
                <a:sym typeface="Spartan"/>
              </a:rPr>
              <a:t>rapefruit</a:t>
            </a:r>
            <a:r>
              <a:rPr b="0" i="0" lang="en" sz="1400" u="none" cap="none" strike="noStrike">
                <a:solidFill>
                  <a:srgbClr val="78909C"/>
                </a:solidFill>
                <a:latin typeface="Spartan"/>
                <a:ea typeface="Spartan"/>
                <a:cs typeface="Spartan"/>
                <a:sym typeface="Spartan"/>
              </a:rPr>
              <a:t> </a:t>
            </a:r>
            <a:endParaRPr b="0" i="0" sz="1400" u="none" cap="none" strike="noStrike">
              <a:solidFill>
                <a:srgbClr val="78909C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78909C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78909C"/>
                </a:solidFill>
                <a:latin typeface="Spartan"/>
                <a:ea typeface="Spartan"/>
                <a:cs typeface="Spartan"/>
                <a:sym typeface="Spartan"/>
              </a:rPr>
              <a:t>60 ng/L</a:t>
            </a:r>
            <a:endParaRPr b="0" i="0" sz="1400" u="none" cap="none" strike="noStrike">
              <a:solidFill>
                <a:srgbClr val="78909C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cxnSp>
        <p:nvCxnSpPr>
          <p:cNvPr id="89" name="Google Shape;89;p17"/>
          <p:cNvCxnSpPr/>
          <p:nvPr/>
        </p:nvCxnSpPr>
        <p:spPr>
          <a:xfrm>
            <a:off x="4154510" y="1226688"/>
            <a:ext cx="0" cy="2376000"/>
          </a:xfrm>
          <a:prstGeom prst="straightConnector1">
            <a:avLst/>
          </a:prstGeom>
          <a:noFill/>
          <a:ln cap="flat" cmpd="sng" w="9525">
            <a:solidFill>
              <a:srgbClr val="A5D9D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0" name="Google Shape;90;p17"/>
          <p:cNvSpPr txBox="1"/>
          <p:nvPr/>
        </p:nvSpPr>
        <p:spPr>
          <a:xfrm>
            <a:off x="6098203" y="1147225"/>
            <a:ext cx="1963200" cy="30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4AC0B0"/>
                </a:solidFill>
                <a:latin typeface="Spartan"/>
                <a:ea typeface="Spartan"/>
                <a:cs typeface="Spartan"/>
                <a:sym typeface="Spartan"/>
              </a:rPr>
              <a:t>3S4MP</a:t>
            </a:r>
            <a:endParaRPr b="0" i="0" sz="1600" u="none" cap="none" strike="noStrike">
              <a:solidFill>
                <a:srgbClr val="4AC0B0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8909C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0000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8909C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8909C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8909C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8909C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8909C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78909C"/>
                </a:solidFill>
                <a:latin typeface="Spartan"/>
                <a:ea typeface="Spartan"/>
                <a:cs typeface="Spartan"/>
                <a:sym typeface="Spartan"/>
              </a:rPr>
              <a:t>Passionfruit, Tropical </a:t>
            </a:r>
            <a:endParaRPr b="0" i="0" sz="1400" u="none" cap="none" strike="noStrike">
              <a:solidFill>
                <a:srgbClr val="78909C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78909C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78909C"/>
                </a:solidFill>
                <a:latin typeface="Spartan"/>
                <a:ea typeface="Spartan"/>
                <a:cs typeface="Spartan"/>
                <a:sym typeface="Spartan"/>
              </a:rPr>
              <a:t>70 ng/L</a:t>
            </a:r>
            <a:endParaRPr b="0" i="0" sz="1400" u="none" cap="none" strike="noStrike">
              <a:solidFill>
                <a:srgbClr val="78909C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pic>
        <p:nvPicPr>
          <p:cNvPr id="91" name="Google Shape;91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435825" y="1876442"/>
            <a:ext cx="1220125" cy="675204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/>
          <p:nvPr/>
        </p:nvSpPr>
        <p:spPr>
          <a:xfrm>
            <a:off x="57450" y="622700"/>
            <a:ext cx="3935700" cy="3990600"/>
          </a:xfrm>
          <a:prstGeom prst="ellipse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5"/>
          <p:cNvSpPr txBox="1"/>
          <p:nvPr/>
        </p:nvSpPr>
        <p:spPr>
          <a:xfrm>
            <a:off x="228600" y="241375"/>
            <a:ext cx="7682700" cy="4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616161"/>
                </a:solidFill>
              </a:rPr>
              <a:t>3MH production varies between engineered strains expressing CSL</a:t>
            </a:r>
            <a:endParaRPr b="1" sz="2400">
              <a:solidFill>
                <a:srgbClr val="616161"/>
              </a:solidFill>
            </a:endParaRPr>
          </a:p>
        </p:txBody>
      </p:sp>
      <p:pic>
        <p:nvPicPr>
          <p:cNvPr id="316" name="Google Shape;316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90141" y="1717925"/>
            <a:ext cx="3785733" cy="234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3275" y="1667450"/>
            <a:ext cx="3918262" cy="234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35"/>
          <p:cNvPicPr preferRelativeResize="0"/>
          <p:nvPr/>
        </p:nvPicPr>
        <p:blipFill rotWithShape="1">
          <a:blip r:embed="rId5">
            <a:alphaModFix/>
          </a:blip>
          <a:srcRect b="0" l="6182" r="0" t="0"/>
          <a:stretch/>
        </p:blipFill>
        <p:spPr>
          <a:xfrm>
            <a:off x="6472556" y="4008308"/>
            <a:ext cx="1987603" cy="913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3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41314" y="3909651"/>
            <a:ext cx="1755126" cy="11112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6"/>
          <p:cNvSpPr txBox="1"/>
          <p:nvPr/>
        </p:nvSpPr>
        <p:spPr>
          <a:xfrm>
            <a:off x="228600" y="241375"/>
            <a:ext cx="7682700" cy="4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616161"/>
                </a:solidFill>
              </a:rPr>
              <a:t>Comparison 3MH and 3MHA Concentrations in Guava Fruit and Beer </a:t>
            </a:r>
            <a:endParaRPr b="1" sz="2400">
              <a:solidFill>
                <a:srgbClr val="616161"/>
              </a:solidFill>
            </a:endParaRPr>
          </a:p>
        </p:txBody>
      </p:sp>
      <p:pic>
        <p:nvPicPr>
          <p:cNvPr id="325" name="Google Shape;325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8250" y="1098425"/>
            <a:ext cx="6033825" cy="3730924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36"/>
          <p:cNvSpPr txBox="1"/>
          <p:nvPr/>
        </p:nvSpPr>
        <p:spPr>
          <a:xfrm>
            <a:off x="2792775" y="4743775"/>
            <a:ext cx="6012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Guava data from: Cannon and Ho, </a:t>
            </a:r>
            <a:r>
              <a:rPr b="0" i="1" lang="en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J Food Drug Anal, </a:t>
            </a:r>
            <a:r>
              <a:rPr b="0" i="0" lang="en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2018</a:t>
            </a:r>
            <a:endParaRPr b="0" i="1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7"/>
          <p:cNvSpPr txBox="1"/>
          <p:nvPr/>
        </p:nvSpPr>
        <p:spPr>
          <a:xfrm>
            <a:off x="623400" y="2175425"/>
            <a:ext cx="8520600" cy="4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9900"/>
                </a:solidFill>
              </a:rPr>
              <a:t>Strategy 3</a:t>
            </a:r>
            <a:r>
              <a:rPr b="1" lang="en" sz="2400">
                <a:solidFill>
                  <a:srgbClr val="FF9900"/>
                </a:solidFill>
              </a:rPr>
              <a:t>: Increase thiol precursors to increase biotransformative potential</a:t>
            </a:r>
            <a:endParaRPr b="1" sz="2400">
              <a:solidFill>
                <a:srgbClr val="FF9900"/>
              </a:solidFill>
            </a:endParaRPr>
          </a:p>
        </p:txBody>
      </p:sp>
      <p:sp>
        <p:nvSpPr>
          <p:cNvPr id="332" name="Google Shape;332;p37"/>
          <p:cNvSpPr txBox="1"/>
          <p:nvPr/>
        </p:nvSpPr>
        <p:spPr>
          <a:xfrm>
            <a:off x="47750" y="842425"/>
            <a:ext cx="852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3" name="Google Shape;333;p37"/>
          <p:cNvSpPr txBox="1"/>
          <p:nvPr/>
        </p:nvSpPr>
        <p:spPr>
          <a:xfrm>
            <a:off x="311700" y="1373575"/>
            <a:ext cx="8520600" cy="4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61616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61616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61616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8"/>
          <p:cNvSpPr txBox="1"/>
          <p:nvPr/>
        </p:nvSpPr>
        <p:spPr>
          <a:xfrm>
            <a:off x="228600" y="711475"/>
            <a:ext cx="7749300" cy="5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95959"/>
                </a:solidFill>
              </a:rPr>
              <a:t>Glut-3MH is typically more abundant than Cys-3MH in both barley and hops </a:t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95959"/>
                </a:solidFill>
              </a:rPr>
              <a:t>  </a:t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  </a:t>
            </a:r>
            <a:endParaRPr sz="1800">
              <a:solidFill>
                <a:srgbClr val="FF0000"/>
              </a:solidFill>
            </a:endParaRPr>
          </a:p>
        </p:txBody>
      </p:sp>
      <p:sp>
        <p:nvSpPr>
          <p:cNvPr id="339" name="Google Shape;339;p38"/>
          <p:cNvSpPr txBox="1"/>
          <p:nvPr/>
        </p:nvSpPr>
        <p:spPr>
          <a:xfrm>
            <a:off x="228600" y="241375"/>
            <a:ext cx="8520600" cy="4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616161"/>
                </a:solidFill>
              </a:rPr>
              <a:t>Precursor ratios</a:t>
            </a:r>
            <a:endParaRPr b="1" sz="2400">
              <a:solidFill>
                <a:srgbClr val="616161"/>
              </a:solidFill>
            </a:endParaRPr>
          </a:p>
        </p:txBody>
      </p:sp>
      <p:sp>
        <p:nvSpPr>
          <p:cNvPr id="340" name="Google Shape;340;p38"/>
          <p:cNvSpPr txBox="1"/>
          <p:nvPr/>
        </p:nvSpPr>
        <p:spPr>
          <a:xfrm>
            <a:off x="2792775" y="4743775"/>
            <a:ext cx="6012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Adapted from: Roland et al, </a:t>
            </a:r>
            <a:r>
              <a:rPr b="0" i="1" lang="en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Flavour Fragr J., </a:t>
            </a:r>
            <a:r>
              <a:rPr b="0" i="0" lang="en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2016</a:t>
            </a:r>
            <a:endParaRPr b="0" i="1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1" name="Google Shape;341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99450" y="1511875"/>
            <a:ext cx="5103558" cy="315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31100" y="843025"/>
            <a:ext cx="5812800" cy="3875400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39"/>
          <p:cNvSpPr txBox="1"/>
          <p:nvPr/>
        </p:nvSpPr>
        <p:spPr>
          <a:xfrm>
            <a:off x="3325973" y="4650289"/>
            <a:ext cx="25284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Source: Roland et.al., BarthHaas / Dagan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39"/>
          <p:cNvSpPr txBox="1"/>
          <p:nvPr/>
        </p:nvSpPr>
        <p:spPr>
          <a:xfrm>
            <a:off x="115325" y="138500"/>
            <a:ext cx="63087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616161"/>
                </a:solidFill>
              </a:rPr>
              <a:t>Hops have varying levels of precursors</a:t>
            </a:r>
            <a:endParaRPr b="1" sz="1900">
              <a:solidFill>
                <a:srgbClr val="61616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61616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0"/>
          <p:cNvSpPr txBox="1"/>
          <p:nvPr>
            <p:ph type="title"/>
          </p:nvPr>
        </p:nvSpPr>
        <p:spPr>
          <a:xfrm>
            <a:off x="311700" y="64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Mash hopping  </a:t>
            </a:r>
            <a:endParaRPr/>
          </a:p>
        </p:txBody>
      </p:sp>
      <p:sp>
        <p:nvSpPr>
          <p:cNvPr id="354" name="Google Shape;354;p40"/>
          <p:cNvSpPr txBox="1"/>
          <p:nvPr>
            <p:ph idx="1" type="body"/>
          </p:nvPr>
        </p:nvSpPr>
        <p:spPr>
          <a:xfrm>
            <a:off x="-45525" y="68167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Idea is to convert Glut-3MH to Cys-3MH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Mash conditions may convert some of the Glut to Cys</a:t>
            </a:r>
            <a:endParaRPr sz="1400"/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/>
          </a:p>
        </p:txBody>
      </p:sp>
      <p:pic>
        <p:nvPicPr>
          <p:cNvPr id="355" name="Google Shape;35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350" y="2965200"/>
            <a:ext cx="790575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800" y="2063175"/>
            <a:ext cx="1339175" cy="44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40"/>
          <p:cNvSpPr/>
          <p:nvPr/>
        </p:nvSpPr>
        <p:spPr>
          <a:xfrm>
            <a:off x="1324975" y="1567450"/>
            <a:ext cx="7418700" cy="3533700"/>
          </a:xfrm>
          <a:prstGeom prst="ellipse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58" name="Google Shape;35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7775" y="3352375"/>
            <a:ext cx="790575" cy="1809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9" name="Google Shape;359;p40"/>
          <p:cNvGrpSpPr/>
          <p:nvPr/>
        </p:nvGrpSpPr>
        <p:grpSpPr>
          <a:xfrm rot="-3550959">
            <a:off x="1756544" y="2306452"/>
            <a:ext cx="251049" cy="373373"/>
            <a:chOff x="869050" y="2265975"/>
            <a:chExt cx="251050" cy="373375"/>
          </a:xfrm>
        </p:grpSpPr>
        <p:sp>
          <p:nvSpPr>
            <p:cNvPr id="360" name="Google Shape;360;p40"/>
            <p:cNvSpPr/>
            <p:nvPr/>
          </p:nvSpPr>
          <p:spPr>
            <a:xfrm>
              <a:off x="869050" y="2265975"/>
              <a:ext cx="148007" cy="292777"/>
            </a:xfrm>
            <a:prstGeom prst="flowChartMagneticDisk">
              <a:avLst/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40"/>
            <p:cNvSpPr/>
            <p:nvPr/>
          </p:nvSpPr>
          <p:spPr>
            <a:xfrm>
              <a:off x="972093" y="2265975"/>
              <a:ext cx="148007" cy="292777"/>
            </a:xfrm>
            <a:prstGeom prst="flowChartMagneticDisk">
              <a:avLst/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40"/>
            <p:cNvSpPr/>
            <p:nvPr/>
          </p:nvSpPr>
          <p:spPr>
            <a:xfrm>
              <a:off x="972093" y="2346573"/>
              <a:ext cx="148007" cy="292777"/>
            </a:xfrm>
            <a:prstGeom prst="flowChartMagneticDisk">
              <a:avLst/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40"/>
            <p:cNvSpPr/>
            <p:nvPr/>
          </p:nvSpPr>
          <p:spPr>
            <a:xfrm>
              <a:off x="869050" y="2346573"/>
              <a:ext cx="148007" cy="292777"/>
            </a:xfrm>
            <a:prstGeom prst="flowChartMagneticDisk">
              <a:avLst/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4" name="Google Shape;364;p40"/>
          <p:cNvSpPr/>
          <p:nvPr/>
        </p:nvSpPr>
        <p:spPr>
          <a:xfrm>
            <a:off x="1466550" y="2318050"/>
            <a:ext cx="925363" cy="378535"/>
          </a:xfrm>
          <a:custGeom>
            <a:rect b="b" l="l" r="r" t="t"/>
            <a:pathLst>
              <a:path extrusionOk="0" h="13390" w="31157">
                <a:moveTo>
                  <a:pt x="0" y="0"/>
                </a:moveTo>
                <a:cubicBezTo>
                  <a:pt x="11304" y="0"/>
                  <a:pt x="19853" y="13390"/>
                  <a:pt x="31157" y="13390"/>
                </a:cubicBezTo>
              </a:path>
            </a:pathLst>
          </a:custGeom>
          <a:noFill/>
          <a:ln cap="flat" cmpd="sng" w="19050">
            <a:solidFill>
              <a:srgbClr val="1155CC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365" name="Google Shape;365;p40"/>
          <p:cNvSpPr/>
          <p:nvPr/>
        </p:nvSpPr>
        <p:spPr>
          <a:xfrm>
            <a:off x="1324925" y="3206400"/>
            <a:ext cx="386225" cy="218875"/>
          </a:xfrm>
          <a:custGeom>
            <a:rect b="b" l="l" r="r" t="t"/>
            <a:pathLst>
              <a:path extrusionOk="0" h="8755" w="15449">
                <a:moveTo>
                  <a:pt x="0" y="0"/>
                </a:moveTo>
                <a:cubicBezTo>
                  <a:pt x="3481" y="4787"/>
                  <a:pt x="9706" y="7322"/>
                  <a:pt x="15449" y="8755"/>
                </a:cubicBezTo>
              </a:path>
            </a:pathLst>
          </a:custGeom>
          <a:noFill/>
          <a:ln cap="flat" cmpd="sng" w="19050">
            <a:solidFill>
              <a:srgbClr val="1155CC"/>
            </a:solidFill>
            <a:prstDash val="solid"/>
            <a:round/>
            <a:headEnd len="med" w="med" type="none"/>
            <a:tailEnd len="med" w="med" type="triangle"/>
          </a:ln>
        </p:spPr>
      </p:sp>
      <p:pic>
        <p:nvPicPr>
          <p:cNvPr id="366" name="Google Shape;366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23813" y="1957337"/>
            <a:ext cx="1420500" cy="658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07300" y="2473075"/>
            <a:ext cx="1339175" cy="44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40"/>
          <p:cNvSpPr/>
          <p:nvPr/>
        </p:nvSpPr>
        <p:spPr>
          <a:xfrm>
            <a:off x="3867700" y="2408175"/>
            <a:ext cx="547175" cy="199550"/>
          </a:xfrm>
          <a:custGeom>
            <a:rect b="b" l="l" r="r" t="t"/>
            <a:pathLst>
              <a:path extrusionOk="0" h="7982" w="21887">
                <a:moveTo>
                  <a:pt x="0" y="7982"/>
                </a:moveTo>
                <a:cubicBezTo>
                  <a:pt x="7467" y="5848"/>
                  <a:pt x="14121" y="0"/>
                  <a:pt x="21887" y="0"/>
                </a:cubicBezTo>
              </a:path>
            </a:pathLst>
          </a:custGeom>
          <a:noFill/>
          <a:ln cap="flat" cmpd="sng" w="19050">
            <a:solidFill>
              <a:srgbClr val="1155CC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369" name="Google Shape;369;p40"/>
          <p:cNvSpPr/>
          <p:nvPr/>
        </p:nvSpPr>
        <p:spPr>
          <a:xfrm>
            <a:off x="2721825" y="2581975"/>
            <a:ext cx="1667300" cy="856475"/>
          </a:xfrm>
          <a:custGeom>
            <a:rect b="b" l="l" r="r" t="t"/>
            <a:pathLst>
              <a:path extrusionOk="0" h="34259" w="66692">
                <a:moveTo>
                  <a:pt x="0" y="33990"/>
                </a:moveTo>
                <a:cubicBezTo>
                  <a:pt x="15198" y="35369"/>
                  <a:pt x="31919" y="31338"/>
                  <a:pt x="44290" y="22402"/>
                </a:cubicBezTo>
                <a:cubicBezTo>
                  <a:pt x="52851" y="16218"/>
                  <a:pt x="56676" y="3347"/>
                  <a:pt x="66692" y="0"/>
                </a:cubicBezTo>
              </a:path>
            </a:pathLst>
          </a:custGeom>
          <a:noFill/>
          <a:ln cap="flat" cmpd="sng" w="19050">
            <a:solidFill>
              <a:srgbClr val="1155CC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370" name="Google Shape;370;p40"/>
          <p:cNvSpPr txBox="1"/>
          <p:nvPr/>
        </p:nvSpPr>
        <p:spPr>
          <a:xfrm>
            <a:off x="1530375" y="2063175"/>
            <a:ext cx="925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990000"/>
                </a:solidFill>
              </a:rPr>
              <a:t>Transporter</a:t>
            </a:r>
            <a:endParaRPr b="1" sz="1000">
              <a:solidFill>
                <a:srgbClr val="990000"/>
              </a:solidFill>
            </a:endParaRPr>
          </a:p>
        </p:txBody>
      </p:sp>
      <p:sp>
        <p:nvSpPr>
          <p:cNvPr id="371" name="Google Shape;371;p40"/>
          <p:cNvSpPr txBox="1"/>
          <p:nvPr/>
        </p:nvSpPr>
        <p:spPr>
          <a:xfrm>
            <a:off x="3805279" y="2168100"/>
            <a:ext cx="6096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990000"/>
                </a:solidFill>
              </a:rPr>
              <a:t>GST</a:t>
            </a:r>
            <a:endParaRPr b="1" sz="1000">
              <a:solidFill>
                <a:srgbClr val="990000"/>
              </a:solidFill>
            </a:endParaRPr>
          </a:p>
        </p:txBody>
      </p:sp>
      <p:pic>
        <p:nvPicPr>
          <p:cNvPr id="372" name="Google Shape;372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43725" y="2168112"/>
            <a:ext cx="1420500" cy="650059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40"/>
          <p:cNvSpPr/>
          <p:nvPr/>
        </p:nvSpPr>
        <p:spPr>
          <a:xfrm rot="1570132">
            <a:off x="6043869" y="2255417"/>
            <a:ext cx="449271" cy="61923"/>
          </a:xfrm>
          <a:custGeom>
            <a:rect b="b" l="l" r="r" t="t"/>
            <a:pathLst>
              <a:path extrusionOk="0" h="1511" w="25492">
                <a:moveTo>
                  <a:pt x="0" y="1511"/>
                </a:moveTo>
                <a:cubicBezTo>
                  <a:pt x="8456" y="569"/>
                  <a:pt x="17009" y="-428"/>
                  <a:pt x="25492" y="223"/>
                </a:cubicBezTo>
              </a:path>
            </a:pathLst>
          </a:custGeom>
          <a:noFill/>
          <a:ln cap="flat" cmpd="sng" w="19050">
            <a:solidFill>
              <a:srgbClr val="1155CC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374" name="Google Shape;374;p40"/>
          <p:cNvSpPr txBox="1"/>
          <p:nvPr/>
        </p:nvSpPr>
        <p:spPr>
          <a:xfrm>
            <a:off x="6087404" y="2014200"/>
            <a:ext cx="6096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990000"/>
                </a:solidFill>
              </a:rPr>
              <a:t>ADH</a:t>
            </a:r>
            <a:endParaRPr b="1" sz="1000">
              <a:solidFill>
                <a:srgbClr val="990000"/>
              </a:solidFill>
            </a:endParaRPr>
          </a:p>
        </p:txBody>
      </p:sp>
      <p:pic>
        <p:nvPicPr>
          <p:cNvPr id="375" name="Google Shape;375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78700" y="3540000"/>
            <a:ext cx="790575" cy="581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4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670100" y="3698425"/>
            <a:ext cx="693625" cy="581750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40"/>
          <p:cNvSpPr txBox="1"/>
          <p:nvPr/>
        </p:nvSpPr>
        <p:spPr>
          <a:xfrm>
            <a:off x="4881379" y="3735225"/>
            <a:ext cx="6096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990000"/>
                </a:solidFill>
              </a:rPr>
              <a:t>C-S lyase</a:t>
            </a:r>
            <a:endParaRPr b="1" sz="1000">
              <a:solidFill>
                <a:srgbClr val="990000"/>
              </a:solidFill>
            </a:endParaRPr>
          </a:p>
        </p:txBody>
      </p:sp>
      <p:sp>
        <p:nvSpPr>
          <p:cNvPr id="378" name="Google Shape;378;p40"/>
          <p:cNvSpPr txBox="1"/>
          <p:nvPr/>
        </p:nvSpPr>
        <p:spPr>
          <a:xfrm>
            <a:off x="7851917" y="3102138"/>
            <a:ext cx="6096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990000"/>
                </a:solidFill>
              </a:rPr>
              <a:t>Peptidase</a:t>
            </a:r>
            <a:endParaRPr b="1" sz="1000">
              <a:solidFill>
                <a:srgbClr val="990000"/>
              </a:solidFill>
            </a:endParaRPr>
          </a:p>
        </p:txBody>
      </p:sp>
      <p:sp>
        <p:nvSpPr>
          <p:cNvPr id="379" name="Google Shape;379;p40"/>
          <p:cNvSpPr txBox="1"/>
          <p:nvPr/>
        </p:nvSpPr>
        <p:spPr>
          <a:xfrm>
            <a:off x="6516404" y="3753925"/>
            <a:ext cx="6096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990000"/>
                </a:solidFill>
              </a:rPr>
              <a:t>Peptidase</a:t>
            </a:r>
            <a:endParaRPr b="1" sz="1000">
              <a:solidFill>
                <a:srgbClr val="990000"/>
              </a:solidFill>
            </a:endParaRPr>
          </a:p>
        </p:txBody>
      </p:sp>
      <p:pic>
        <p:nvPicPr>
          <p:cNvPr id="380" name="Google Shape;380;p4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835500" y="3698425"/>
            <a:ext cx="866775" cy="342900"/>
          </a:xfrm>
          <a:prstGeom prst="rect">
            <a:avLst/>
          </a:prstGeom>
          <a:noFill/>
          <a:ln cap="flat" cmpd="sng" w="9525">
            <a:solidFill>
              <a:srgbClr val="1155CC"/>
            </a:solidFill>
            <a:prstDash val="dot"/>
            <a:round/>
            <a:headEnd len="sm" w="sm" type="none"/>
            <a:tailEnd len="sm" w="sm" type="none"/>
          </a:ln>
        </p:spPr>
      </p:pic>
      <p:sp>
        <p:nvSpPr>
          <p:cNvPr id="381" name="Google Shape;381;p40"/>
          <p:cNvSpPr/>
          <p:nvPr/>
        </p:nvSpPr>
        <p:spPr>
          <a:xfrm>
            <a:off x="4532600" y="2925550"/>
            <a:ext cx="2083213" cy="614450"/>
          </a:xfrm>
          <a:custGeom>
            <a:rect b="b" l="l" r="r" t="t"/>
            <a:pathLst>
              <a:path extrusionOk="0" h="24578" w="73469">
                <a:moveTo>
                  <a:pt x="73469" y="0"/>
                </a:moveTo>
                <a:cubicBezTo>
                  <a:pt x="51475" y="13532"/>
                  <a:pt x="15497" y="3921"/>
                  <a:pt x="0" y="24578"/>
                </a:cubicBezTo>
              </a:path>
            </a:pathLst>
          </a:custGeom>
          <a:noFill/>
          <a:ln cap="flat" cmpd="sng" w="9525">
            <a:solidFill>
              <a:srgbClr val="6D9EEB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382" name="Google Shape;382;p40"/>
          <p:cNvSpPr/>
          <p:nvPr/>
        </p:nvSpPr>
        <p:spPr>
          <a:xfrm>
            <a:off x="4878125" y="3929800"/>
            <a:ext cx="594625" cy="109975"/>
          </a:xfrm>
          <a:custGeom>
            <a:rect b="b" l="l" r="r" t="t"/>
            <a:pathLst>
              <a:path extrusionOk="0" h="4399" w="23785">
                <a:moveTo>
                  <a:pt x="23785" y="3964"/>
                </a:moveTo>
                <a:cubicBezTo>
                  <a:pt x="15870" y="5361"/>
                  <a:pt x="7623" y="2548"/>
                  <a:pt x="0" y="0"/>
                </a:cubicBezTo>
              </a:path>
            </a:pathLst>
          </a:custGeom>
          <a:noFill/>
          <a:ln cap="flat" cmpd="sng" w="19050">
            <a:solidFill>
              <a:srgbClr val="1155CC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383" name="Google Shape;383;p40"/>
          <p:cNvSpPr/>
          <p:nvPr/>
        </p:nvSpPr>
        <p:spPr>
          <a:xfrm>
            <a:off x="6510025" y="4002475"/>
            <a:ext cx="548375" cy="21750"/>
          </a:xfrm>
          <a:custGeom>
            <a:rect b="b" l="l" r="r" t="t"/>
            <a:pathLst>
              <a:path extrusionOk="0" h="870" w="21935">
                <a:moveTo>
                  <a:pt x="21935" y="265"/>
                </a:moveTo>
                <a:cubicBezTo>
                  <a:pt x="14765" y="1698"/>
                  <a:pt x="7312" y="0"/>
                  <a:pt x="0" y="0"/>
                </a:cubicBezTo>
              </a:path>
            </a:pathLst>
          </a:custGeom>
          <a:noFill/>
          <a:ln cap="flat" cmpd="sng" w="19050">
            <a:solidFill>
              <a:srgbClr val="1155CC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384" name="Google Shape;384;p40"/>
          <p:cNvSpPr/>
          <p:nvPr/>
        </p:nvSpPr>
        <p:spPr>
          <a:xfrm>
            <a:off x="7679450" y="2965200"/>
            <a:ext cx="124925" cy="488900"/>
          </a:xfrm>
          <a:custGeom>
            <a:rect b="b" l="l" r="r" t="t"/>
            <a:pathLst>
              <a:path extrusionOk="0" h="19556" w="4997">
                <a:moveTo>
                  <a:pt x="0" y="0"/>
                </a:moveTo>
                <a:cubicBezTo>
                  <a:pt x="3825" y="5463"/>
                  <a:pt x="6337" y="13229"/>
                  <a:pt x="4229" y="19556"/>
                </a:cubicBezTo>
              </a:path>
            </a:pathLst>
          </a:custGeom>
          <a:noFill/>
          <a:ln cap="flat" cmpd="sng" w="19050">
            <a:solidFill>
              <a:srgbClr val="1155CC"/>
            </a:solidFill>
            <a:prstDash val="solid"/>
            <a:round/>
            <a:headEnd len="med" w="med" type="none"/>
            <a:tailEnd len="med" w="med" type="triangle"/>
          </a:ln>
        </p:spPr>
      </p:sp>
      <p:grpSp>
        <p:nvGrpSpPr>
          <p:cNvPr id="385" name="Google Shape;385;p40"/>
          <p:cNvGrpSpPr/>
          <p:nvPr/>
        </p:nvGrpSpPr>
        <p:grpSpPr>
          <a:xfrm>
            <a:off x="5581087" y="3078031"/>
            <a:ext cx="147288" cy="144900"/>
            <a:chOff x="7156862" y="3731050"/>
            <a:chExt cx="147288" cy="144900"/>
          </a:xfrm>
        </p:grpSpPr>
        <p:cxnSp>
          <p:nvCxnSpPr>
            <p:cNvPr id="386" name="Google Shape;386;p40"/>
            <p:cNvCxnSpPr/>
            <p:nvPr/>
          </p:nvCxnSpPr>
          <p:spPr>
            <a:xfrm>
              <a:off x="7159250" y="3731050"/>
              <a:ext cx="144900" cy="144900"/>
            </a:xfrm>
            <a:prstGeom prst="straightConnector1">
              <a:avLst/>
            </a:prstGeom>
            <a:noFill/>
            <a:ln cap="flat" cmpd="sng" w="19050">
              <a:solidFill>
                <a:srgbClr val="CC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87" name="Google Shape;387;p40"/>
            <p:cNvCxnSpPr/>
            <p:nvPr/>
          </p:nvCxnSpPr>
          <p:spPr>
            <a:xfrm flipH="1">
              <a:off x="7156862" y="3731050"/>
              <a:ext cx="141900" cy="141900"/>
            </a:xfrm>
            <a:prstGeom prst="straightConnector1">
              <a:avLst/>
            </a:prstGeom>
            <a:noFill/>
            <a:ln cap="flat" cmpd="sng" w="19050">
              <a:solidFill>
                <a:srgbClr val="CC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388" name="Google Shape;388;p40"/>
          <p:cNvSpPr txBox="1"/>
          <p:nvPr>
            <p:ph type="title"/>
          </p:nvPr>
        </p:nvSpPr>
        <p:spPr>
          <a:xfrm>
            <a:off x="8040425" y="998225"/>
            <a:ext cx="1420500" cy="73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140">
                <a:solidFill>
                  <a:srgbClr val="FF9900"/>
                </a:solidFill>
              </a:rPr>
              <a:t>Mash hopping  </a:t>
            </a:r>
            <a:endParaRPr b="1" sz="2140">
              <a:solidFill>
                <a:srgbClr val="FF9900"/>
              </a:solidFill>
            </a:endParaRPr>
          </a:p>
        </p:txBody>
      </p:sp>
      <p:cxnSp>
        <p:nvCxnSpPr>
          <p:cNvPr id="389" name="Google Shape;389;p40"/>
          <p:cNvCxnSpPr/>
          <p:nvPr/>
        </p:nvCxnSpPr>
        <p:spPr>
          <a:xfrm flipH="1">
            <a:off x="8164725" y="1839950"/>
            <a:ext cx="355500" cy="1187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Google Shape;39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3591" y="1451550"/>
            <a:ext cx="3013959" cy="285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3575" y="1557775"/>
            <a:ext cx="3125949" cy="2858774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41"/>
          <p:cNvSpPr txBox="1"/>
          <p:nvPr/>
        </p:nvSpPr>
        <p:spPr>
          <a:xfrm>
            <a:off x="7884375" y="4773450"/>
            <a:ext cx="2244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YakimaChief.com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7" name="Google Shape;397;p41"/>
          <p:cNvSpPr txBox="1"/>
          <p:nvPr/>
        </p:nvSpPr>
        <p:spPr>
          <a:xfrm>
            <a:off x="1259175" y="4416550"/>
            <a:ext cx="1401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Saaz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8" name="Google Shape;398;p41"/>
          <p:cNvSpPr txBox="1"/>
          <p:nvPr/>
        </p:nvSpPr>
        <p:spPr>
          <a:xfrm>
            <a:off x="4273250" y="4416550"/>
            <a:ext cx="1401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Cascade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99" name="Google Shape;399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63250" y="1504675"/>
            <a:ext cx="3013951" cy="2858768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41"/>
          <p:cNvSpPr txBox="1"/>
          <p:nvPr/>
        </p:nvSpPr>
        <p:spPr>
          <a:xfrm>
            <a:off x="7381463" y="4416550"/>
            <a:ext cx="1401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Citra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1" name="Google Shape;401;p41"/>
          <p:cNvSpPr txBox="1"/>
          <p:nvPr/>
        </p:nvSpPr>
        <p:spPr>
          <a:xfrm>
            <a:off x="115325" y="138500"/>
            <a:ext cx="63087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616161"/>
                </a:solidFill>
              </a:rPr>
              <a:t>Select hops that will contribute the flavors you seek</a:t>
            </a:r>
            <a:endParaRPr b="1" sz="1900">
              <a:solidFill>
                <a:srgbClr val="61616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61616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42"/>
          <p:cNvSpPr txBox="1"/>
          <p:nvPr/>
        </p:nvSpPr>
        <p:spPr>
          <a:xfrm>
            <a:off x="228600" y="241375"/>
            <a:ext cx="8663400" cy="10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616161"/>
                </a:solidFill>
              </a:rPr>
              <a:t>More precursors in wort leads to more thiols in finished beer</a:t>
            </a:r>
            <a:endParaRPr b="1" sz="2400">
              <a:solidFill>
                <a:srgbClr val="616161"/>
              </a:solidFill>
            </a:endParaRPr>
          </a:p>
        </p:txBody>
      </p:sp>
      <p:sp>
        <p:nvSpPr>
          <p:cNvPr id="407" name="Google Shape;407;p42"/>
          <p:cNvSpPr txBox="1"/>
          <p:nvPr/>
        </p:nvSpPr>
        <p:spPr>
          <a:xfrm>
            <a:off x="228600" y="1092475"/>
            <a:ext cx="6705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</p:txBody>
      </p:sp>
      <p:sp>
        <p:nvSpPr>
          <p:cNvPr id="408" name="Google Shape;408;p42"/>
          <p:cNvSpPr txBox="1"/>
          <p:nvPr/>
        </p:nvSpPr>
        <p:spPr>
          <a:xfrm>
            <a:off x="1010075" y="1227875"/>
            <a:ext cx="432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3MH in Commercial Beer Samples (Cans)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9" name="Google Shape;409;p42"/>
          <p:cNvSpPr txBox="1"/>
          <p:nvPr/>
        </p:nvSpPr>
        <p:spPr>
          <a:xfrm>
            <a:off x="5331575" y="1856650"/>
            <a:ext cx="3647700" cy="21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Char char="●"/>
            </a:pPr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Second beer is all NZ hops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Char char="●"/>
            </a:pPr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Precursors are extracted from plants and in liquid form. 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Char char="○"/>
            </a:pPr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Added to fermentor with yeast.  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10" name="Google Shape;41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146" y="1551875"/>
            <a:ext cx="4818729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3"/>
          <p:cNvSpPr txBox="1"/>
          <p:nvPr/>
        </p:nvSpPr>
        <p:spPr>
          <a:xfrm>
            <a:off x="198625" y="67125"/>
            <a:ext cx="8681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616161"/>
                </a:solidFill>
              </a:rPr>
              <a:t>When precursors are added, increasing pitch rate, increases thiol production</a:t>
            </a:r>
            <a:endParaRPr/>
          </a:p>
        </p:txBody>
      </p:sp>
      <p:pic>
        <p:nvPicPr>
          <p:cNvPr id="416" name="Google Shape;416;p43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3575" y="1104800"/>
            <a:ext cx="6336126" cy="391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44"/>
          <p:cNvSpPr txBox="1"/>
          <p:nvPr/>
        </p:nvSpPr>
        <p:spPr>
          <a:xfrm>
            <a:off x="228600" y="241375"/>
            <a:ext cx="8520600" cy="4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616161"/>
                </a:solidFill>
              </a:rPr>
              <a:t>3MH degrades slowly if oxygen is kept low</a:t>
            </a:r>
            <a:endParaRPr b="1" sz="2400">
              <a:solidFill>
                <a:srgbClr val="616161"/>
              </a:solidFill>
            </a:endParaRPr>
          </a:p>
        </p:txBody>
      </p:sp>
      <p:pic>
        <p:nvPicPr>
          <p:cNvPr id="422" name="Google Shape;422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363" y="1521975"/>
            <a:ext cx="4909220" cy="2883774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44"/>
          <p:cNvSpPr txBox="1"/>
          <p:nvPr/>
        </p:nvSpPr>
        <p:spPr>
          <a:xfrm>
            <a:off x="5392575" y="1893000"/>
            <a:ext cx="3636300" cy="20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Char char="●"/>
            </a:pPr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Tropical flavors associated with 3MH tend to stick around on the shelf.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Char char="●"/>
            </a:pPr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Oxygen can quickly degrade thiols (data not shown)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8" name="Google Shape;98;p18"/>
          <p:cNvSpPr/>
          <p:nvPr/>
        </p:nvSpPr>
        <p:spPr>
          <a:xfrm>
            <a:off x="3630300" y="112850"/>
            <a:ext cx="4259400" cy="4259400"/>
          </a:xfrm>
          <a:prstGeom prst="ellipse">
            <a:avLst/>
          </a:prstGeom>
          <a:solidFill>
            <a:srgbClr val="FFFF00">
              <a:alpha val="98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8"/>
          <p:cNvSpPr txBox="1"/>
          <p:nvPr>
            <p:ph idx="4294967295" type="body"/>
          </p:nvPr>
        </p:nvSpPr>
        <p:spPr>
          <a:xfrm>
            <a:off x="57075" y="863550"/>
            <a:ext cx="63432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">
                <a:solidFill>
                  <a:srgbClr val="0000FF"/>
                </a:solidFill>
              </a:rPr>
              <a:t>ppm:</a:t>
            </a:r>
            <a:r>
              <a:rPr lang="en"/>
              <a:t> parts per million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1 ppm = (1 x 10</a:t>
            </a:r>
            <a:r>
              <a:rPr baseline="30000" lang="en"/>
              <a:t>-6</a:t>
            </a:r>
            <a:r>
              <a:rPr lang="en"/>
              <a:t>) or 0.0001%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mg/L , mg/kg , μg/mL , μg/g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">
                <a:solidFill>
                  <a:srgbClr val="9900FF"/>
                </a:solidFill>
              </a:rPr>
              <a:t>ppb:</a:t>
            </a:r>
            <a:r>
              <a:rPr lang="en"/>
              <a:t> parts per billion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1 ppb = (1 x 10</a:t>
            </a:r>
            <a:r>
              <a:rPr baseline="30000" lang="en"/>
              <a:t>-9</a:t>
            </a:r>
            <a:r>
              <a:rPr lang="en"/>
              <a:t>) or 0.0000001%</a:t>
            </a:r>
            <a:endParaRPr baseline="30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μg/L , μg/kg , ng/mL , ng/g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">
                <a:solidFill>
                  <a:srgbClr val="FF00FF"/>
                </a:solidFill>
              </a:rPr>
              <a:t>ppt:</a:t>
            </a:r>
            <a:r>
              <a:rPr lang="en"/>
              <a:t> parts per trillion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1 ppt = (1 x 10</a:t>
            </a:r>
            <a:r>
              <a:rPr baseline="30000" lang="en"/>
              <a:t>-12</a:t>
            </a:r>
            <a:r>
              <a:rPr lang="en"/>
              <a:t>) or 0.0000000001%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ng/L , ng/kg , pg/mL , pg/g</a:t>
            </a:r>
            <a:endParaRPr/>
          </a:p>
        </p:txBody>
      </p:sp>
      <p:sp>
        <p:nvSpPr>
          <p:cNvPr id="100" name="Google Shape;100;p18"/>
          <p:cNvSpPr txBox="1"/>
          <p:nvPr>
            <p:ph idx="4294967295" type="title"/>
          </p:nvPr>
        </p:nvSpPr>
        <p:spPr>
          <a:xfrm>
            <a:off x="0" y="216100"/>
            <a:ext cx="8520600" cy="4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2400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rPr>
              <a:t>Quick refresher on units</a:t>
            </a:r>
            <a:endParaRPr sz="2400">
              <a:solidFill>
                <a:srgbClr val="61616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8"/>
          <p:cNvSpPr txBox="1"/>
          <p:nvPr/>
        </p:nvSpPr>
        <p:spPr>
          <a:xfrm>
            <a:off x="4895675" y="40185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 Liter of Beer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8"/>
          <p:cNvSpPr txBox="1"/>
          <p:nvPr/>
        </p:nvSpPr>
        <p:spPr>
          <a:xfrm>
            <a:off x="4782300" y="1504025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50 g/L Ethanol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8"/>
          <p:cNvSpPr/>
          <p:nvPr/>
        </p:nvSpPr>
        <p:spPr>
          <a:xfrm>
            <a:off x="3858875" y="1217513"/>
            <a:ext cx="951000" cy="951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8"/>
          <p:cNvSpPr/>
          <p:nvPr/>
        </p:nvSpPr>
        <p:spPr>
          <a:xfrm>
            <a:off x="4268025" y="2562575"/>
            <a:ext cx="164700" cy="1647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8"/>
          <p:cNvSpPr txBox="1"/>
          <p:nvPr/>
        </p:nvSpPr>
        <p:spPr>
          <a:xfrm>
            <a:off x="4782300" y="2423200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 mg/L Ethyl Hexanoate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8"/>
          <p:cNvSpPr txBox="1"/>
          <p:nvPr/>
        </p:nvSpPr>
        <p:spPr>
          <a:xfrm>
            <a:off x="4782300" y="2954725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100 </a:t>
            </a: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μg</a:t>
            </a:r>
            <a:r>
              <a:rPr b="0" i="0" lang="en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/L Diacetyl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8"/>
          <p:cNvSpPr txBox="1"/>
          <p:nvPr/>
        </p:nvSpPr>
        <p:spPr>
          <a:xfrm>
            <a:off x="4858500" y="351685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500 </a:t>
            </a: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ng</a:t>
            </a:r>
            <a:r>
              <a:rPr b="0" i="0" lang="en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/L 3MH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Google Shape;428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098" y="1534425"/>
            <a:ext cx="5007850" cy="2849376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45"/>
          <p:cNvSpPr txBox="1"/>
          <p:nvPr/>
        </p:nvSpPr>
        <p:spPr>
          <a:xfrm>
            <a:off x="228600" y="241375"/>
            <a:ext cx="8520600" cy="4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616161"/>
                </a:solidFill>
              </a:rPr>
              <a:t>3MHA degrades quickly even when oxygen is low</a:t>
            </a:r>
            <a:endParaRPr b="1" sz="2400">
              <a:solidFill>
                <a:srgbClr val="616161"/>
              </a:solidFill>
            </a:endParaRPr>
          </a:p>
        </p:txBody>
      </p:sp>
      <p:sp>
        <p:nvSpPr>
          <p:cNvPr id="430" name="Google Shape;430;p45"/>
          <p:cNvSpPr txBox="1"/>
          <p:nvPr/>
        </p:nvSpPr>
        <p:spPr>
          <a:xfrm>
            <a:off x="5414950" y="1905450"/>
            <a:ext cx="3636300" cy="30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Char char="●"/>
            </a:pPr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3MHA has a lower flavor threshold than 3MH</a:t>
            </a:r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, so its disappearance </a:t>
            </a:r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may change the tropical character of the beer.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Char char="●"/>
            </a:pPr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Unclear is 3MHA is hydrolyzing to form 3MH or if the thiol (sulfur) is reacting with another substrate.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46"/>
          <p:cNvSpPr txBox="1"/>
          <p:nvPr>
            <p:ph type="title"/>
          </p:nvPr>
        </p:nvSpPr>
        <p:spPr>
          <a:xfrm>
            <a:off x="254800" y="221805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How to Experiment with Thiols at Your Brewery 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47"/>
          <p:cNvSpPr txBox="1"/>
          <p:nvPr/>
        </p:nvSpPr>
        <p:spPr>
          <a:xfrm>
            <a:off x="228600" y="241375"/>
            <a:ext cx="8520600" cy="4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616161"/>
                </a:solidFill>
              </a:rPr>
              <a:t>Experimental Plan for Increasing Thiols</a:t>
            </a:r>
            <a:endParaRPr b="1" sz="2400">
              <a:solidFill>
                <a:srgbClr val="616161"/>
              </a:solidFill>
            </a:endParaRPr>
          </a:p>
        </p:txBody>
      </p:sp>
      <p:sp>
        <p:nvSpPr>
          <p:cNvPr id="441" name="Google Shape;441;p47"/>
          <p:cNvSpPr txBox="1"/>
          <p:nvPr/>
        </p:nvSpPr>
        <p:spPr>
          <a:xfrm>
            <a:off x="296375" y="956400"/>
            <a:ext cx="8234700" cy="55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>
                <a:latin typeface="Open Sans"/>
                <a:ea typeface="Open Sans"/>
                <a:cs typeface="Open Sans"/>
                <a:sym typeface="Open Sans"/>
              </a:rPr>
              <a:t>Good experimental design isolates a single variable and utilizes controls. Only change one </a:t>
            </a:r>
            <a:r>
              <a:rPr b="1" i="1" lang="en" sz="1600">
                <a:latin typeface="Open Sans"/>
                <a:ea typeface="Open Sans"/>
                <a:cs typeface="Open Sans"/>
                <a:sym typeface="Open Sans"/>
              </a:rPr>
              <a:t>variable</a:t>
            </a:r>
            <a:r>
              <a:rPr b="1" i="1" lang="en" sz="1600">
                <a:latin typeface="Open Sans"/>
                <a:ea typeface="Open Sans"/>
                <a:cs typeface="Open Sans"/>
                <a:sym typeface="Open Sans"/>
              </a:rPr>
              <a:t> at a time.</a:t>
            </a:r>
            <a:endParaRPr b="1" i="1" sz="16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Open Sans"/>
                <a:ea typeface="Open Sans"/>
                <a:cs typeface="Open Sans"/>
                <a:sym typeface="Open Sans"/>
              </a:rPr>
              <a:t>Base recipe: </a:t>
            </a:r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Something familiar </a:t>
            </a:r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(eg. flagship IPA recipe).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Open Sans"/>
                <a:ea typeface="Open Sans"/>
                <a:cs typeface="Open Sans"/>
                <a:sym typeface="Open Sans"/>
              </a:rPr>
              <a:t>Beer 1: </a:t>
            </a:r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Remove one hop cultivar from dry hop, and substitute one that is high in free thiols (eg. southern hemisphere hop).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Open Sans"/>
                <a:ea typeface="Open Sans"/>
                <a:cs typeface="Open Sans"/>
                <a:sym typeface="Open Sans"/>
              </a:rPr>
              <a:t>Beer 2: </a:t>
            </a:r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Switch yeast to one that expresses an active CSL. The parental strain should be the same as what is used in the base recipe. 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Open Sans"/>
                <a:ea typeface="Open Sans"/>
                <a:cs typeface="Open Sans"/>
                <a:sym typeface="Open Sans"/>
              </a:rPr>
              <a:t>Beer 3: </a:t>
            </a:r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Modify process to increase precursors. Try mash hopping </a:t>
            </a:r>
            <a:r>
              <a:rPr i="1" lang="en" sz="1600">
                <a:latin typeface="Open Sans"/>
                <a:ea typeface="Open Sans"/>
                <a:cs typeface="Open Sans"/>
                <a:sym typeface="Open Sans"/>
              </a:rPr>
              <a:t>or </a:t>
            </a:r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add pure precursors. 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Open Sans"/>
                <a:ea typeface="Open Sans"/>
                <a:cs typeface="Open Sans"/>
                <a:sym typeface="Open Sans"/>
              </a:rPr>
              <a:t>Beer 4: </a:t>
            </a:r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Combine learnings and continue to modify one variable at a time. 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6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48"/>
          <p:cNvSpPr txBox="1"/>
          <p:nvPr>
            <p:ph type="title"/>
          </p:nvPr>
        </p:nvSpPr>
        <p:spPr>
          <a:xfrm>
            <a:off x="311700" y="186435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44"/>
              <a:t>Thank you! </a:t>
            </a:r>
            <a:endParaRPr sz="4044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11"/>
              <a:t>Nick Harris</a:t>
            </a:r>
            <a:endParaRPr sz="271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11"/>
              <a:t>nick@berkeleyyeast.com</a:t>
            </a:r>
            <a:endParaRPr sz="2711"/>
          </a:p>
        </p:txBody>
      </p:sp>
      <p:pic>
        <p:nvPicPr>
          <p:cNvPr id="447" name="Google Shape;447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625" y="3858125"/>
            <a:ext cx="1555549" cy="928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9"/>
          <p:cNvPicPr preferRelativeResize="0"/>
          <p:nvPr/>
        </p:nvPicPr>
        <p:blipFill rotWithShape="1">
          <a:blip r:embed="rId3">
            <a:alphaModFix/>
          </a:blip>
          <a:srcRect b="0" l="3134" r="2729" t="26589"/>
          <a:stretch/>
        </p:blipFill>
        <p:spPr>
          <a:xfrm>
            <a:off x="9500" y="1307675"/>
            <a:ext cx="4857050" cy="3775726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9"/>
          <p:cNvSpPr txBox="1"/>
          <p:nvPr/>
        </p:nvSpPr>
        <p:spPr>
          <a:xfrm>
            <a:off x="489950" y="1117325"/>
            <a:ext cx="8520600" cy="4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rgbClr val="616161"/>
                </a:solidFill>
              </a:rPr>
              <a:t>A Tropical Journey: Precursors to Free Thiols</a:t>
            </a:r>
            <a:endParaRPr b="1" sz="4500">
              <a:solidFill>
                <a:srgbClr val="61616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350" y="2965200"/>
            <a:ext cx="790575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800" y="2063175"/>
            <a:ext cx="1339175" cy="44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0"/>
          <p:cNvSpPr/>
          <p:nvPr/>
        </p:nvSpPr>
        <p:spPr>
          <a:xfrm>
            <a:off x="1324975" y="1567450"/>
            <a:ext cx="7418700" cy="3533700"/>
          </a:xfrm>
          <a:prstGeom prst="ellipse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1" name="Google Shape;12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7775" y="3352375"/>
            <a:ext cx="790575" cy="1809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2" name="Google Shape;122;p20"/>
          <p:cNvGrpSpPr/>
          <p:nvPr/>
        </p:nvGrpSpPr>
        <p:grpSpPr>
          <a:xfrm rot="-3550959">
            <a:off x="1756544" y="2306452"/>
            <a:ext cx="251049" cy="373373"/>
            <a:chOff x="869050" y="2265975"/>
            <a:chExt cx="251050" cy="373375"/>
          </a:xfrm>
        </p:grpSpPr>
        <p:sp>
          <p:nvSpPr>
            <p:cNvPr id="123" name="Google Shape;123;p20"/>
            <p:cNvSpPr/>
            <p:nvPr/>
          </p:nvSpPr>
          <p:spPr>
            <a:xfrm>
              <a:off x="869050" y="2265975"/>
              <a:ext cx="148007" cy="292777"/>
            </a:xfrm>
            <a:prstGeom prst="flowChartMagneticDisk">
              <a:avLst/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20"/>
            <p:cNvSpPr/>
            <p:nvPr/>
          </p:nvSpPr>
          <p:spPr>
            <a:xfrm>
              <a:off x="972093" y="2265975"/>
              <a:ext cx="148007" cy="292777"/>
            </a:xfrm>
            <a:prstGeom prst="flowChartMagneticDisk">
              <a:avLst/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20"/>
            <p:cNvSpPr/>
            <p:nvPr/>
          </p:nvSpPr>
          <p:spPr>
            <a:xfrm>
              <a:off x="972093" y="2346573"/>
              <a:ext cx="148007" cy="292777"/>
            </a:xfrm>
            <a:prstGeom prst="flowChartMagneticDisk">
              <a:avLst/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20"/>
            <p:cNvSpPr/>
            <p:nvPr/>
          </p:nvSpPr>
          <p:spPr>
            <a:xfrm>
              <a:off x="869050" y="2346573"/>
              <a:ext cx="148007" cy="292777"/>
            </a:xfrm>
            <a:prstGeom prst="flowChartMagneticDisk">
              <a:avLst/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7" name="Google Shape;127;p20"/>
          <p:cNvSpPr/>
          <p:nvPr/>
        </p:nvSpPr>
        <p:spPr>
          <a:xfrm>
            <a:off x="1466550" y="2318050"/>
            <a:ext cx="925363" cy="378535"/>
          </a:xfrm>
          <a:custGeom>
            <a:rect b="b" l="l" r="r" t="t"/>
            <a:pathLst>
              <a:path extrusionOk="0" h="13390" w="31157">
                <a:moveTo>
                  <a:pt x="0" y="0"/>
                </a:moveTo>
                <a:cubicBezTo>
                  <a:pt x="11304" y="0"/>
                  <a:pt x="19853" y="13390"/>
                  <a:pt x="31157" y="13390"/>
                </a:cubicBezTo>
              </a:path>
            </a:pathLst>
          </a:custGeom>
          <a:noFill/>
          <a:ln cap="flat" cmpd="sng" w="19050">
            <a:solidFill>
              <a:srgbClr val="1155CC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128" name="Google Shape;128;p20"/>
          <p:cNvSpPr/>
          <p:nvPr/>
        </p:nvSpPr>
        <p:spPr>
          <a:xfrm>
            <a:off x="1324925" y="3206400"/>
            <a:ext cx="386225" cy="218875"/>
          </a:xfrm>
          <a:custGeom>
            <a:rect b="b" l="l" r="r" t="t"/>
            <a:pathLst>
              <a:path extrusionOk="0" h="8755" w="15449">
                <a:moveTo>
                  <a:pt x="0" y="0"/>
                </a:moveTo>
                <a:cubicBezTo>
                  <a:pt x="3481" y="4787"/>
                  <a:pt x="9706" y="7322"/>
                  <a:pt x="15449" y="8755"/>
                </a:cubicBezTo>
              </a:path>
            </a:pathLst>
          </a:custGeom>
          <a:noFill/>
          <a:ln cap="flat" cmpd="sng" w="19050">
            <a:solidFill>
              <a:srgbClr val="1155CC"/>
            </a:solidFill>
            <a:prstDash val="solid"/>
            <a:round/>
            <a:headEnd len="med" w="med" type="none"/>
            <a:tailEnd len="med" w="med" type="triangle"/>
          </a:ln>
        </p:spPr>
      </p:sp>
      <p:pic>
        <p:nvPicPr>
          <p:cNvPr id="129" name="Google Shape;12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23813" y="1957337"/>
            <a:ext cx="1420500" cy="658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07300" y="2473075"/>
            <a:ext cx="1339175" cy="44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0"/>
          <p:cNvSpPr/>
          <p:nvPr/>
        </p:nvSpPr>
        <p:spPr>
          <a:xfrm>
            <a:off x="3867700" y="2408175"/>
            <a:ext cx="547175" cy="199550"/>
          </a:xfrm>
          <a:custGeom>
            <a:rect b="b" l="l" r="r" t="t"/>
            <a:pathLst>
              <a:path extrusionOk="0" h="7982" w="21887">
                <a:moveTo>
                  <a:pt x="0" y="7982"/>
                </a:moveTo>
                <a:cubicBezTo>
                  <a:pt x="7467" y="5848"/>
                  <a:pt x="14121" y="0"/>
                  <a:pt x="21887" y="0"/>
                </a:cubicBezTo>
              </a:path>
            </a:pathLst>
          </a:custGeom>
          <a:noFill/>
          <a:ln cap="flat" cmpd="sng" w="19050">
            <a:solidFill>
              <a:srgbClr val="1155CC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132" name="Google Shape;132;p20"/>
          <p:cNvSpPr/>
          <p:nvPr/>
        </p:nvSpPr>
        <p:spPr>
          <a:xfrm>
            <a:off x="2721825" y="2581975"/>
            <a:ext cx="1667300" cy="856475"/>
          </a:xfrm>
          <a:custGeom>
            <a:rect b="b" l="l" r="r" t="t"/>
            <a:pathLst>
              <a:path extrusionOk="0" h="34259" w="66692">
                <a:moveTo>
                  <a:pt x="0" y="33990"/>
                </a:moveTo>
                <a:cubicBezTo>
                  <a:pt x="15198" y="35369"/>
                  <a:pt x="31919" y="31338"/>
                  <a:pt x="44290" y="22402"/>
                </a:cubicBezTo>
                <a:cubicBezTo>
                  <a:pt x="52851" y="16218"/>
                  <a:pt x="56676" y="3347"/>
                  <a:pt x="66692" y="0"/>
                </a:cubicBezTo>
              </a:path>
            </a:pathLst>
          </a:custGeom>
          <a:noFill/>
          <a:ln cap="flat" cmpd="sng" w="19050">
            <a:solidFill>
              <a:srgbClr val="1155CC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133" name="Google Shape;133;p20"/>
          <p:cNvSpPr txBox="1"/>
          <p:nvPr/>
        </p:nvSpPr>
        <p:spPr>
          <a:xfrm>
            <a:off x="1530375" y="2063175"/>
            <a:ext cx="925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990000"/>
                </a:solidFill>
              </a:rPr>
              <a:t>Transporter</a:t>
            </a:r>
            <a:endParaRPr b="1" sz="1000">
              <a:solidFill>
                <a:srgbClr val="990000"/>
              </a:solidFill>
            </a:endParaRPr>
          </a:p>
        </p:txBody>
      </p:sp>
      <p:sp>
        <p:nvSpPr>
          <p:cNvPr id="134" name="Google Shape;134;p20"/>
          <p:cNvSpPr txBox="1"/>
          <p:nvPr/>
        </p:nvSpPr>
        <p:spPr>
          <a:xfrm>
            <a:off x="3805279" y="2168100"/>
            <a:ext cx="6096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990000"/>
                </a:solidFill>
              </a:rPr>
              <a:t>GST</a:t>
            </a:r>
            <a:endParaRPr b="1" sz="1000">
              <a:solidFill>
                <a:srgbClr val="990000"/>
              </a:solidFill>
            </a:endParaRPr>
          </a:p>
        </p:txBody>
      </p:sp>
      <p:pic>
        <p:nvPicPr>
          <p:cNvPr id="135" name="Google Shape;135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43725" y="2168112"/>
            <a:ext cx="1420500" cy="65005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0"/>
          <p:cNvSpPr/>
          <p:nvPr/>
        </p:nvSpPr>
        <p:spPr>
          <a:xfrm rot="1570132">
            <a:off x="6043869" y="2255417"/>
            <a:ext cx="449271" cy="61923"/>
          </a:xfrm>
          <a:custGeom>
            <a:rect b="b" l="l" r="r" t="t"/>
            <a:pathLst>
              <a:path extrusionOk="0" h="1511" w="25492">
                <a:moveTo>
                  <a:pt x="0" y="1511"/>
                </a:moveTo>
                <a:cubicBezTo>
                  <a:pt x="8456" y="569"/>
                  <a:pt x="17009" y="-428"/>
                  <a:pt x="25492" y="223"/>
                </a:cubicBezTo>
              </a:path>
            </a:pathLst>
          </a:custGeom>
          <a:noFill/>
          <a:ln cap="flat" cmpd="sng" w="19050">
            <a:solidFill>
              <a:srgbClr val="1155CC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137" name="Google Shape;137;p20"/>
          <p:cNvSpPr txBox="1"/>
          <p:nvPr/>
        </p:nvSpPr>
        <p:spPr>
          <a:xfrm>
            <a:off x="6087404" y="2014200"/>
            <a:ext cx="6096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990000"/>
                </a:solidFill>
              </a:rPr>
              <a:t>ADH</a:t>
            </a:r>
            <a:endParaRPr b="1" sz="1000">
              <a:solidFill>
                <a:srgbClr val="990000"/>
              </a:solidFill>
            </a:endParaRPr>
          </a:p>
        </p:txBody>
      </p:sp>
      <p:pic>
        <p:nvPicPr>
          <p:cNvPr id="138" name="Google Shape;138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78700" y="3540000"/>
            <a:ext cx="790575" cy="581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670100" y="3698425"/>
            <a:ext cx="693625" cy="58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0"/>
          <p:cNvSpPr txBox="1"/>
          <p:nvPr/>
        </p:nvSpPr>
        <p:spPr>
          <a:xfrm>
            <a:off x="4881379" y="3735225"/>
            <a:ext cx="6096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990000"/>
                </a:solidFill>
              </a:rPr>
              <a:t>C-S lyase</a:t>
            </a:r>
            <a:endParaRPr b="1" sz="1000">
              <a:solidFill>
                <a:srgbClr val="990000"/>
              </a:solidFill>
            </a:endParaRPr>
          </a:p>
        </p:txBody>
      </p:sp>
      <p:sp>
        <p:nvSpPr>
          <p:cNvPr id="141" name="Google Shape;141;p20"/>
          <p:cNvSpPr txBox="1"/>
          <p:nvPr/>
        </p:nvSpPr>
        <p:spPr>
          <a:xfrm>
            <a:off x="7851917" y="3102138"/>
            <a:ext cx="6096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990000"/>
                </a:solidFill>
              </a:rPr>
              <a:t>Peptidase</a:t>
            </a:r>
            <a:endParaRPr b="1" sz="1000">
              <a:solidFill>
                <a:srgbClr val="990000"/>
              </a:solidFill>
            </a:endParaRPr>
          </a:p>
        </p:txBody>
      </p:sp>
      <p:sp>
        <p:nvSpPr>
          <p:cNvPr id="142" name="Google Shape;142;p20"/>
          <p:cNvSpPr txBox="1"/>
          <p:nvPr/>
        </p:nvSpPr>
        <p:spPr>
          <a:xfrm>
            <a:off x="6516404" y="3753925"/>
            <a:ext cx="6096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990000"/>
                </a:solidFill>
              </a:rPr>
              <a:t>Peptidase</a:t>
            </a:r>
            <a:endParaRPr b="1" sz="1000">
              <a:solidFill>
                <a:srgbClr val="990000"/>
              </a:solidFill>
            </a:endParaRPr>
          </a:p>
        </p:txBody>
      </p:sp>
      <p:pic>
        <p:nvPicPr>
          <p:cNvPr id="143" name="Google Shape;143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835500" y="3698425"/>
            <a:ext cx="866775" cy="342900"/>
          </a:xfrm>
          <a:prstGeom prst="rect">
            <a:avLst/>
          </a:prstGeom>
          <a:noFill/>
          <a:ln cap="flat" cmpd="sng" w="9525">
            <a:solidFill>
              <a:srgbClr val="1155CC"/>
            </a:solidFill>
            <a:prstDash val="dot"/>
            <a:round/>
            <a:headEnd len="sm" w="sm" type="none"/>
            <a:tailEnd len="sm" w="sm" type="none"/>
          </a:ln>
        </p:spPr>
      </p:pic>
      <p:sp>
        <p:nvSpPr>
          <p:cNvPr id="144" name="Google Shape;144;p20"/>
          <p:cNvSpPr/>
          <p:nvPr/>
        </p:nvSpPr>
        <p:spPr>
          <a:xfrm>
            <a:off x="4532600" y="2925550"/>
            <a:ext cx="2083213" cy="614450"/>
          </a:xfrm>
          <a:custGeom>
            <a:rect b="b" l="l" r="r" t="t"/>
            <a:pathLst>
              <a:path extrusionOk="0" h="24578" w="73469">
                <a:moveTo>
                  <a:pt x="73469" y="0"/>
                </a:moveTo>
                <a:cubicBezTo>
                  <a:pt x="51475" y="13532"/>
                  <a:pt x="15497" y="3921"/>
                  <a:pt x="0" y="24578"/>
                </a:cubicBezTo>
              </a:path>
            </a:pathLst>
          </a:custGeom>
          <a:noFill/>
          <a:ln cap="flat" cmpd="sng" w="9525">
            <a:solidFill>
              <a:srgbClr val="6D9EEB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145" name="Google Shape;145;p20"/>
          <p:cNvSpPr/>
          <p:nvPr/>
        </p:nvSpPr>
        <p:spPr>
          <a:xfrm>
            <a:off x="4878125" y="3929800"/>
            <a:ext cx="594625" cy="109975"/>
          </a:xfrm>
          <a:custGeom>
            <a:rect b="b" l="l" r="r" t="t"/>
            <a:pathLst>
              <a:path extrusionOk="0" h="4399" w="23785">
                <a:moveTo>
                  <a:pt x="23785" y="3964"/>
                </a:moveTo>
                <a:cubicBezTo>
                  <a:pt x="15870" y="5361"/>
                  <a:pt x="7623" y="2548"/>
                  <a:pt x="0" y="0"/>
                </a:cubicBezTo>
              </a:path>
            </a:pathLst>
          </a:custGeom>
          <a:noFill/>
          <a:ln cap="flat" cmpd="sng" w="19050">
            <a:solidFill>
              <a:srgbClr val="1155CC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146" name="Google Shape;146;p20"/>
          <p:cNvSpPr/>
          <p:nvPr/>
        </p:nvSpPr>
        <p:spPr>
          <a:xfrm>
            <a:off x="6510025" y="4002475"/>
            <a:ext cx="548375" cy="21750"/>
          </a:xfrm>
          <a:custGeom>
            <a:rect b="b" l="l" r="r" t="t"/>
            <a:pathLst>
              <a:path extrusionOk="0" h="870" w="21935">
                <a:moveTo>
                  <a:pt x="21935" y="265"/>
                </a:moveTo>
                <a:cubicBezTo>
                  <a:pt x="14765" y="1698"/>
                  <a:pt x="7312" y="0"/>
                  <a:pt x="0" y="0"/>
                </a:cubicBezTo>
              </a:path>
            </a:pathLst>
          </a:custGeom>
          <a:noFill/>
          <a:ln cap="flat" cmpd="sng" w="19050">
            <a:solidFill>
              <a:srgbClr val="1155CC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147" name="Google Shape;147;p20"/>
          <p:cNvSpPr/>
          <p:nvPr/>
        </p:nvSpPr>
        <p:spPr>
          <a:xfrm>
            <a:off x="7679450" y="2965200"/>
            <a:ext cx="124925" cy="488900"/>
          </a:xfrm>
          <a:custGeom>
            <a:rect b="b" l="l" r="r" t="t"/>
            <a:pathLst>
              <a:path extrusionOk="0" h="19556" w="4997">
                <a:moveTo>
                  <a:pt x="0" y="0"/>
                </a:moveTo>
                <a:cubicBezTo>
                  <a:pt x="3825" y="5463"/>
                  <a:pt x="6337" y="13229"/>
                  <a:pt x="4229" y="19556"/>
                </a:cubicBezTo>
              </a:path>
            </a:pathLst>
          </a:custGeom>
          <a:noFill/>
          <a:ln cap="flat" cmpd="sng" w="19050">
            <a:solidFill>
              <a:srgbClr val="1155CC"/>
            </a:solidFill>
            <a:prstDash val="solid"/>
            <a:round/>
            <a:headEnd len="med" w="med" type="none"/>
            <a:tailEnd len="med" w="med" type="triangle"/>
          </a:ln>
        </p:spPr>
      </p:sp>
      <p:grpSp>
        <p:nvGrpSpPr>
          <p:cNvPr id="148" name="Google Shape;148;p20"/>
          <p:cNvGrpSpPr/>
          <p:nvPr/>
        </p:nvGrpSpPr>
        <p:grpSpPr>
          <a:xfrm>
            <a:off x="5581087" y="3078031"/>
            <a:ext cx="147288" cy="144900"/>
            <a:chOff x="7156862" y="3731050"/>
            <a:chExt cx="147288" cy="144900"/>
          </a:xfrm>
        </p:grpSpPr>
        <p:cxnSp>
          <p:nvCxnSpPr>
            <p:cNvPr id="149" name="Google Shape;149;p20"/>
            <p:cNvCxnSpPr/>
            <p:nvPr/>
          </p:nvCxnSpPr>
          <p:spPr>
            <a:xfrm>
              <a:off x="7159250" y="3731050"/>
              <a:ext cx="144900" cy="144900"/>
            </a:xfrm>
            <a:prstGeom prst="straightConnector1">
              <a:avLst/>
            </a:prstGeom>
            <a:noFill/>
            <a:ln cap="flat" cmpd="sng" w="19050">
              <a:solidFill>
                <a:srgbClr val="CC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0" name="Google Shape;150;p20"/>
            <p:cNvCxnSpPr/>
            <p:nvPr/>
          </p:nvCxnSpPr>
          <p:spPr>
            <a:xfrm flipH="1">
              <a:off x="7156862" y="3731050"/>
              <a:ext cx="141900" cy="141900"/>
            </a:xfrm>
            <a:prstGeom prst="straightConnector1">
              <a:avLst/>
            </a:prstGeom>
            <a:noFill/>
            <a:ln cap="flat" cmpd="sng" w="19050">
              <a:solidFill>
                <a:srgbClr val="CC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51" name="Google Shape;151;p20"/>
          <p:cNvSpPr txBox="1"/>
          <p:nvPr/>
        </p:nvSpPr>
        <p:spPr>
          <a:xfrm>
            <a:off x="115325" y="138500"/>
            <a:ext cx="63087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616161"/>
                </a:solidFill>
              </a:rPr>
              <a:t>Yeast is a thiol biofactory</a:t>
            </a:r>
            <a:endParaRPr b="1" sz="1900">
              <a:solidFill>
                <a:srgbClr val="61616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616161"/>
              </a:solidFill>
            </a:endParaRPr>
          </a:p>
        </p:txBody>
      </p:sp>
      <p:sp>
        <p:nvSpPr>
          <p:cNvPr id="152" name="Google Shape;152;p20"/>
          <p:cNvSpPr txBox="1"/>
          <p:nvPr/>
        </p:nvSpPr>
        <p:spPr>
          <a:xfrm>
            <a:off x="4414875" y="1232550"/>
            <a:ext cx="2544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Yeast Cell</a:t>
            </a:r>
            <a:endParaRPr b="1"/>
          </a:p>
        </p:txBody>
      </p:sp>
      <p:pic>
        <p:nvPicPr>
          <p:cNvPr id="153" name="Google Shape;153;p2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985992" y="4107904"/>
            <a:ext cx="537833" cy="5378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1"/>
          <p:cNvSpPr txBox="1"/>
          <p:nvPr/>
        </p:nvSpPr>
        <p:spPr>
          <a:xfrm>
            <a:off x="228600" y="241375"/>
            <a:ext cx="8520600" cy="4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616161"/>
                </a:solidFill>
              </a:rPr>
              <a:t>How to increase the concentration of thiols in finished beer </a:t>
            </a:r>
            <a:endParaRPr b="1" sz="2400">
              <a:solidFill>
                <a:srgbClr val="616161"/>
              </a:solidFill>
            </a:endParaRPr>
          </a:p>
        </p:txBody>
      </p:sp>
      <p:sp>
        <p:nvSpPr>
          <p:cNvPr id="159" name="Google Shape;159;p21"/>
          <p:cNvSpPr txBox="1"/>
          <p:nvPr/>
        </p:nvSpPr>
        <p:spPr>
          <a:xfrm>
            <a:off x="228600" y="1779700"/>
            <a:ext cx="8520600" cy="4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616161"/>
                </a:solidFill>
              </a:rPr>
              <a:t>Primary Strategies:</a:t>
            </a:r>
            <a:endParaRPr b="1" sz="2400">
              <a:solidFill>
                <a:srgbClr val="616161"/>
              </a:solidFill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2400"/>
              <a:buAutoNum type="arabicPeriod"/>
            </a:pPr>
            <a:r>
              <a:rPr lang="en" sz="2400">
                <a:solidFill>
                  <a:srgbClr val="616161"/>
                </a:solidFill>
              </a:rPr>
              <a:t>Add free thiols to beer (eg. dry hop)</a:t>
            </a:r>
            <a:endParaRPr sz="2400">
              <a:solidFill>
                <a:srgbClr val="616161"/>
              </a:solidFill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2400"/>
              <a:buAutoNum type="arabicPeriod"/>
            </a:pPr>
            <a:r>
              <a:rPr lang="en" sz="2400">
                <a:solidFill>
                  <a:srgbClr val="616161"/>
                </a:solidFill>
              </a:rPr>
              <a:t>Use yeast with high biotransformative activity</a:t>
            </a:r>
            <a:endParaRPr sz="2400">
              <a:solidFill>
                <a:srgbClr val="616161"/>
              </a:solidFill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2400"/>
              <a:buAutoNum type="arabicPeriod"/>
            </a:pPr>
            <a:r>
              <a:rPr lang="en" sz="2400">
                <a:solidFill>
                  <a:srgbClr val="616161"/>
                </a:solidFill>
              </a:rPr>
              <a:t>Add thiol precursors and convert them (biotransformation)</a:t>
            </a:r>
            <a:endParaRPr sz="2400">
              <a:solidFill>
                <a:srgbClr val="61616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/>
          <p:cNvSpPr txBox="1"/>
          <p:nvPr/>
        </p:nvSpPr>
        <p:spPr>
          <a:xfrm>
            <a:off x="228600" y="241375"/>
            <a:ext cx="8520600" cy="4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616161"/>
                </a:solidFill>
              </a:rPr>
              <a:t>Strategy 1: Add free thiols to beer</a:t>
            </a:r>
            <a:endParaRPr b="1" sz="2400">
              <a:solidFill>
                <a:srgbClr val="616161"/>
              </a:solidFill>
            </a:endParaRPr>
          </a:p>
        </p:txBody>
      </p:sp>
      <p:sp>
        <p:nvSpPr>
          <p:cNvPr id="165" name="Google Shape;165;p22"/>
          <p:cNvSpPr txBox="1"/>
          <p:nvPr/>
        </p:nvSpPr>
        <p:spPr>
          <a:xfrm>
            <a:off x="47750" y="842425"/>
            <a:ext cx="852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66" name="Google Shape;166;p22"/>
          <p:cNvPicPr preferRelativeResize="0"/>
          <p:nvPr/>
        </p:nvPicPr>
        <p:blipFill rotWithShape="1">
          <a:blip r:embed="rId3">
            <a:alphaModFix/>
          </a:blip>
          <a:srcRect b="0" l="0" r="0" t="8558"/>
          <a:stretch/>
        </p:blipFill>
        <p:spPr>
          <a:xfrm>
            <a:off x="320725" y="1602525"/>
            <a:ext cx="4096500" cy="303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2"/>
          <p:cNvSpPr txBox="1"/>
          <p:nvPr/>
        </p:nvSpPr>
        <p:spPr>
          <a:xfrm>
            <a:off x="1425838" y="4633973"/>
            <a:ext cx="24801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Source: Hop Quality Group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2"/>
          <p:cNvSpPr txBox="1"/>
          <p:nvPr/>
        </p:nvSpPr>
        <p:spPr>
          <a:xfrm>
            <a:off x="1478700" y="1272400"/>
            <a:ext cx="295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Free Thiols (ng/g)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9" name="Google Shape;169;p22"/>
          <p:cNvSpPr txBox="1"/>
          <p:nvPr/>
        </p:nvSpPr>
        <p:spPr>
          <a:xfrm>
            <a:off x="4589975" y="1602525"/>
            <a:ext cx="4473900" cy="31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Char char="●"/>
            </a:pPr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Request concentrations of free thiols from hops supplier or send for analysis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Char char="○"/>
            </a:pPr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Every lot may be different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Char char="●"/>
            </a:pPr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For dry hopping, free thiols are most important metric (not </a:t>
            </a:r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precursors)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Char char="●"/>
            </a:pPr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Can calculate potential thiols in beer (assuming 100% extraction):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0" name="Google Shape;170;p22"/>
          <p:cNvSpPr txBox="1"/>
          <p:nvPr/>
        </p:nvSpPr>
        <p:spPr>
          <a:xfrm>
            <a:off x="4344575" y="4065525"/>
            <a:ext cx="47193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ng thiols/g hops) * (g of dry hops/L of beer) = 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Open Sans"/>
                <a:ea typeface="Open Sans"/>
                <a:cs typeface="Open Sans"/>
                <a:sym typeface="Open Sans"/>
              </a:rPr>
              <a:t>ng thiols/L of beer</a:t>
            </a:r>
            <a:endParaRPr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3"/>
          <p:cNvSpPr txBox="1"/>
          <p:nvPr/>
        </p:nvSpPr>
        <p:spPr>
          <a:xfrm>
            <a:off x="228600" y="241375"/>
            <a:ext cx="8520600" cy="4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616161"/>
                </a:solidFill>
              </a:rPr>
              <a:t>Strategy 1: Add free thiols to beer</a:t>
            </a:r>
            <a:endParaRPr b="1" sz="2400">
              <a:solidFill>
                <a:srgbClr val="616161"/>
              </a:solidFill>
            </a:endParaRPr>
          </a:p>
        </p:txBody>
      </p:sp>
      <p:sp>
        <p:nvSpPr>
          <p:cNvPr id="176" name="Google Shape;176;p23"/>
          <p:cNvSpPr txBox="1"/>
          <p:nvPr/>
        </p:nvSpPr>
        <p:spPr>
          <a:xfrm>
            <a:off x="47750" y="842425"/>
            <a:ext cx="852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77" name="Google Shape;177;p23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9175" y="1373575"/>
            <a:ext cx="5815755" cy="359607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3"/>
          <p:cNvSpPr txBox="1"/>
          <p:nvPr/>
        </p:nvSpPr>
        <p:spPr>
          <a:xfrm>
            <a:off x="1385325" y="1242625"/>
            <a:ext cx="3633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Thiol Concentration in Packaged Beer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9" name="Google Shape;179;p23"/>
          <p:cNvSpPr txBox="1"/>
          <p:nvPr/>
        </p:nvSpPr>
        <p:spPr>
          <a:xfrm>
            <a:off x="5610075" y="1490425"/>
            <a:ext cx="3633300" cy="48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Char char="●"/>
            </a:pPr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All beers fermented with standard (non thiol yeast)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Char char="●"/>
            </a:pPr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Beer 1 is pilsner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Char char="●"/>
            </a:pPr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Beer 2 and 3 both contain ~4 lbs/BBL 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Char char="●"/>
            </a:pPr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Beer 3 is only NZ hops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Char char="●"/>
            </a:pPr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Choice of dry hop can have huge impact on thiol concentration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4"/>
          <p:cNvSpPr txBox="1"/>
          <p:nvPr/>
        </p:nvSpPr>
        <p:spPr>
          <a:xfrm>
            <a:off x="623400" y="2175425"/>
            <a:ext cx="8520600" cy="4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9900"/>
                </a:solidFill>
              </a:rPr>
              <a:t>Strategy 2: Use biotransformative yeast</a:t>
            </a:r>
            <a:endParaRPr b="1" sz="2400">
              <a:solidFill>
                <a:srgbClr val="FF9900"/>
              </a:solidFill>
            </a:endParaRPr>
          </a:p>
        </p:txBody>
      </p:sp>
      <p:sp>
        <p:nvSpPr>
          <p:cNvPr id="185" name="Google Shape;185;p24"/>
          <p:cNvSpPr txBox="1"/>
          <p:nvPr/>
        </p:nvSpPr>
        <p:spPr>
          <a:xfrm>
            <a:off x="47750" y="842425"/>
            <a:ext cx="852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6" name="Google Shape;186;p24"/>
          <p:cNvSpPr txBox="1"/>
          <p:nvPr/>
        </p:nvSpPr>
        <p:spPr>
          <a:xfrm>
            <a:off x="311700" y="1373575"/>
            <a:ext cx="8520600" cy="4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61616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61616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61616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59E5001A6F384B8BAFD339F6BC2825" ma:contentTypeVersion="3" ma:contentTypeDescription="Create a new document." ma:contentTypeScope="" ma:versionID="53d1a2b600b54175d795273476412989">
  <xsd:schema xmlns:xsd="http://www.w3.org/2001/XMLSchema" xmlns:xs="http://www.w3.org/2001/XMLSchema" xmlns:p="http://schemas.microsoft.com/office/2006/metadata/properties" xmlns:ns1="http://schemas.microsoft.com/sharepoint/v3" xmlns:ns2="392c36b6-6659-4804-b8b4-cbaf520a1bff" targetNamespace="http://schemas.microsoft.com/office/2006/metadata/properties" ma:root="true" ma:fieldsID="b2da9c23fda832463dfd7b2d2e0ef8c6" ns1:_="" ns2:_="">
    <xsd:import namespace="http://schemas.microsoft.com/sharepoint/v3"/>
    <xsd:import namespace="392c36b6-6659-4804-b8b4-cbaf520a1bff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2c36b6-6659-4804-b8b4-cbaf520a1bf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7FD4A0E-7DC2-4F22-9DA6-3A153D5F1F1F}"/>
</file>

<file path=customXml/itemProps2.xml><?xml version="1.0" encoding="utf-8"?>
<ds:datastoreItem xmlns:ds="http://schemas.openxmlformats.org/officeDocument/2006/customXml" ds:itemID="{6A8E8E2B-EA91-449D-9F48-D964DEB25EA7}"/>
</file>

<file path=customXml/itemProps3.xml><?xml version="1.0" encoding="utf-8"?>
<ds:datastoreItem xmlns:ds="http://schemas.openxmlformats.org/officeDocument/2006/customXml" ds:itemID="{249A904C-07D2-40EC-A82A-11B9FA5C6C76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0x010100C259E5001A6F384B8BAFD339F6BC2825</vt:lpwstr>
  </property>
</Properties>
</file>